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59" r:id="rId6"/>
    <p:sldId id="264" r:id="rId7"/>
    <p:sldId id="261" r:id="rId8"/>
    <p:sldId id="272" r:id="rId9"/>
    <p:sldId id="273" r:id="rId10"/>
    <p:sldId id="262" r:id="rId11"/>
    <p:sldId id="274" r:id="rId12"/>
    <p:sldId id="275" r:id="rId13"/>
    <p:sldId id="284" r:id="rId14"/>
    <p:sldId id="285" r:id="rId15"/>
    <p:sldId id="263" r:id="rId16"/>
    <p:sldId id="270" r:id="rId17"/>
    <p:sldId id="271" r:id="rId18"/>
    <p:sldId id="265" r:id="rId19"/>
    <p:sldId id="276" r:id="rId20"/>
    <p:sldId id="277" r:id="rId21"/>
    <p:sldId id="266" r:id="rId22"/>
    <p:sldId id="278" r:id="rId23"/>
    <p:sldId id="279" r:id="rId24"/>
    <p:sldId id="267" r:id="rId25"/>
    <p:sldId id="281" r:id="rId26"/>
    <p:sldId id="282" r:id="rId27"/>
    <p:sldId id="269" r:id="rId28"/>
    <p:sldId id="268" r:id="rId29"/>
    <p:sldId id="283"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14" y="-28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1F49F397-6154-475D-AD81-BCAF45F3D3D3}" type="datetimeFigureOut">
              <a:rPr lang="en-US"/>
              <a:pPr>
                <a:defRPr/>
              </a:pPr>
              <a:t>3/9/2010</a:t>
            </a:fld>
            <a:endParaRPr lang="en-CA"/>
          </a:p>
        </p:txBody>
      </p:sp>
      <p:sp>
        <p:nvSpPr>
          <p:cNvPr id="5" name="Footer Placeholder 18"/>
          <p:cNvSpPr>
            <a:spLocks noGrp="1"/>
          </p:cNvSpPr>
          <p:nvPr>
            <p:ph type="ftr" sz="quarter" idx="11"/>
          </p:nvPr>
        </p:nvSpPr>
        <p:spPr/>
        <p:txBody>
          <a:bodyPr/>
          <a:lstStyle>
            <a:lvl1pPr>
              <a:defRPr/>
            </a:lvl1pPr>
          </a:lstStyle>
          <a:p>
            <a:pPr>
              <a:defRPr/>
            </a:pPr>
            <a:endParaRPr lang="en-CA"/>
          </a:p>
        </p:txBody>
      </p:sp>
      <p:sp>
        <p:nvSpPr>
          <p:cNvPr id="6" name="Slide Number Placeholder 26"/>
          <p:cNvSpPr>
            <a:spLocks noGrp="1"/>
          </p:cNvSpPr>
          <p:nvPr>
            <p:ph type="sldNum" sz="quarter" idx="12"/>
          </p:nvPr>
        </p:nvSpPr>
        <p:spPr/>
        <p:txBody>
          <a:bodyPr/>
          <a:lstStyle>
            <a:lvl1pPr>
              <a:defRPr/>
            </a:lvl1pPr>
          </a:lstStyle>
          <a:p>
            <a:pPr>
              <a:defRPr/>
            </a:pPr>
            <a:fld id="{AE9D7AE4-4198-4CD7-BDBA-3E062582DAFD}" type="slidenum">
              <a:rPr lang="en-CA"/>
              <a:pPr>
                <a:defRPr/>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5AB298F-3183-4E13-9B5F-7B369F686C7E}" type="datetimeFigureOut">
              <a:rPr lang="en-US"/>
              <a:pPr>
                <a:defRPr/>
              </a:pPr>
              <a:t>3/9/2010</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9740650F-AB12-4BB4-989B-0E9151470ADF}"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1069C49-CB84-4CD1-9FC6-2ADC047785E4}" type="datetimeFigureOut">
              <a:rPr lang="en-US"/>
              <a:pPr>
                <a:defRPr/>
              </a:pPr>
              <a:t>3/9/2010</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15A434EA-EA7F-46F6-914B-92916BD3E2AE}"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1C0C4D2-0C5E-47BB-BAF7-B6DB2D9C17D1}" type="datetimeFigureOut">
              <a:rPr lang="en-US"/>
              <a:pPr>
                <a:defRPr/>
              </a:pPr>
              <a:t>3/9/2010</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CCD0E6F8-D472-4064-B450-12B23EC67EA3}"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25C824E-E88D-411F-BD1C-7A7E32F5D990}" type="datetimeFigureOut">
              <a:rPr lang="en-US"/>
              <a:pPr>
                <a:defRPr/>
              </a:pPr>
              <a:t>3/9/2010</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0C273910-6956-4048-A1C1-9A229F6053BA}" type="slidenum">
              <a:rPr lang="en-CA"/>
              <a:pPr>
                <a:defRPr/>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B62E1229-E5C5-4276-B2F8-1839C94B5D31}" type="datetimeFigureOut">
              <a:rPr lang="en-US"/>
              <a:pPr>
                <a:defRPr/>
              </a:pPr>
              <a:t>3/9/2010</a:t>
            </a:fld>
            <a:endParaRPr lang="en-CA"/>
          </a:p>
        </p:txBody>
      </p:sp>
      <p:sp>
        <p:nvSpPr>
          <p:cNvPr id="6" name="Footer Placeholder 21"/>
          <p:cNvSpPr>
            <a:spLocks noGrp="1"/>
          </p:cNvSpPr>
          <p:nvPr>
            <p:ph type="ftr" sz="quarter" idx="11"/>
          </p:nvPr>
        </p:nvSpPr>
        <p:spPr/>
        <p:txBody>
          <a:bodyPr/>
          <a:lstStyle>
            <a:lvl1pPr>
              <a:defRPr/>
            </a:lvl1pPr>
          </a:lstStyle>
          <a:p>
            <a:pPr>
              <a:defRPr/>
            </a:pPr>
            <a:endParaRPr lang="en-CA"/>
          </a:p>
        </p:txBody>
      </p:sp>
      <p:sp>
        <p:nvSpPr>
          <p:cNvPr id="7" name="Slide Number Placeholder 17"/>
          <p:cNvSpPr>
            <a:spLocks noGrp="1"/>
          </p:cNvSpPr>
          <p:nvPr>
            <p:ph type="sldNum" sz="quarter" idx="12"/>
          </p:nvPr>
        </p:nvSpPr>
        <p:spPr/>
        <p:txBody>
          <a:bodyPr/>
          <a:lstStyle>
            <a:lvl1pPr>
              <a:defRPr/>
            </a:lvl1pPr>
          </a:lstStyle>
          <a:p>
            <a:pPr>
              <a:defRPr/>
            </a:pPr>
            <a:fld id="{D06D27B1-8E21-433B-BB83-BDA55C3D1806}"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256C6A8D-F205-4F90-B766-0CFC6EEF8BA7}" type="datetimeFigureOut">
              <a:rPr lang="en-US"/>
              <a:pPr>
                <a:defRPr/>
              </a:pPr>
              <a:t>3/9/2010</a:t>
            </a:fld>
            <a:endParaRPr lang="en-CA"/>
          </a:p>
        </p:txBody>
      </p:sp>
      <p:sp>
        <p:nvSpPr>
          <p:cNvPr id="8" name="Footer Placeholder 21"/>
          <p:cNvSpPr>
            <a:spLocks noGrp="1"/>
          </p:cNvSpPr>
          <p:nvPr>
            <p:ph type="ftr" sz="quarter" idx="11"/>
          </p:nvPr>
        </p:nvSpPr>
        <p:spPr/>
        <p:txBody>
          <a:bodyPr/>
          <a:lstStyle>
            <a:lvl1pPr>
              <a:defRPr/>
            </a:lvl1pPr>
          </a:lstStyle>
          <a:p>
            <a:pPr>
              <a:defRPr/>
            </a:pPr>
            <a:endParaRPr lang="en-CA"/>
          </a:p>
        </p:txBody>
      </p:sp>
      <p:sp>
        <p:nvSpPr>
          <p:cNvPr id="9" name="Slide Number Placeholder 17"/>
          <p:cNvSpPr>
            <a:spLocks noGrp="1"/>
          </p:cNvSpPr>
          <p:nvPr>
            <p:ph type="sldNum" sz="quarter" idx="12"/>
          </p:nvPr>
        </p:nvSpPr>
        <p:spPr/>
        <p:txBody>
          <a:bodyPr/>
          <a:lstStyle>
            <a:lvl1pPr>
              <a:defRPr/>
            </a:lvl1pPr>
          </a:lstStyle>
          <a:p>
            <a:pPr>
              <a:defRPr/>
            </a:pPr>
            <a:fld id="{9FB60DB7-AEDD-4763-8421-F4EAC10C8A4F}"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DD4F7B20-1D6D-4D2C-8BF7-7F1DC279CADB}" type="datetimeFigureOut">
              <a:rPr lang="en-US"/>
              <a:pPr>
                <a:defRPr/>
              </a:pPr>
              <a:t>3/9/2010</a:t>
            </a:fld>
            <a:endParaRPr lang="en-CA"/>
          </a:p>
        </p:txBody>
      </p:sp>
      <p:sp>
        <p:nvSpPr>
          <p:cNvPr id="4" name="Footer Placeholder 21"/>
          <p:cNvSpPr>
            <a:spLocks noGrp="1"/>
          </p:cNvSpPr>
          <p:nvPr>
            <p:ph type="ftr" sz="quarter" idx="11"/>
          </p:nvPr>
        </p:nvSpPr>
        <p:spPr/>
        <p:txBody>
          <a:bodyPr/>
          <a:lstStyle>
            <a:lvl1pPr>
              <a:defRPr/>
            </a:lvl1pPr>
          </a:lstStyle>
          <a:p>
            <a:pPr>
              <a:defRPr/>
            </a:pPr>
            <a:endParaRPr lang="en-CA"/>
          </a:p>
        </p:txBody>
      </p:sp>
      <p:sp>
        <p:nvSpPr>
          <p:cNvPr id="5" name="Slide Number Placeholder 17"/>
          <p:cNvSpPr>
            <a:spLocks noGrp="1"/>
          </p:cNvSpPr>
          <p:nvPr>
            <p:ph type="sldNum" sz="quarter" idx="12"/>
          </p:nvPr>
        </p:nvSpPr>
        <p:spPr/>
        <p:txBody>
          <a:bodyPr/>
          <a:lstStyle>
            <a:lvl1pPr>
              <a:defRPr/>
            </a:lvl1pPr>
          </a:lstStyle>
          <a:p>
            <a:pPr>
              <a:defRPr/>
            </a:pPr>
            <a:fld id="{BA904EBD-3FDB-4A7C-9BF4-E283352BBC9A}"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D94FB7A3-2E74-44B4-AF22-A9CC71E6CF35}" type="datetimeFigureOut">
              <a:rPr lang="en-US"/>
              <a:pPr>
                <a:defRPr/>
              </a:pPr>
              <a:t>3/9/2010</a:t>
            </a:fld>
            <a:endParaRPr lang="en-CA"/>
          </a:p>
        </p:txBody>
      </p:sp>
      <p:sp>
        <p:nvSpPr>
          <p:cNvPr id="3" name="Footer Placeholder 21"/>
          <p:cNvSpPr>
            <a:spLocks noGrp="1"/>
          </p:cNvSpPr>
          <p:nvPr>
            <p:ph type="ftr" sz="quarter" idx="11"/>
          </p:nvPr>
        </p:nvSpPr>
        <p:spPr/>
        <p:txBody>
          <a:bodyPr/>
          <a:lstStyle>
            <a:lvl1pPr>
              <a:defRPr/>
            </a:lvl1pPr>
          </a:lstStyle>
          <a:p>
            <a:pPr>
              <a:defRPr/>
            </a:pPr>
            <a:endParaRPr lang="en-CA"/>
          </a:p>
        </p:txBody>
      </p:sp>
      <p:sp>
        <p:nvSpPr>
          <p:cNvPr id="4" name="Slide Number Placeholder 17"/>
          <p:cNvSpPr>
            <a:spLocks noGrp="1"/>
          </p:cNvSpPr>
          <p:nvPr>
            <p:ph type="sldNum" sz="quarter" idx="12"/>
          </p:nvPr>
        </p:nvSpPr>
        <p:spPr/>
        <p:txBody>
          <a:bodyPr/>
          <a:lstStyle>
            <a:lvl1pPr>
              <a:defRPr/>
            </a:lvl1pPr>
          </a:lstStyle>
          <a:p>
            <a:pPr>
              <a:defRPr/>
            </a:pPr>
            <a:fld id="{C1B85156-BE5E-4AE2-9D0A-6BF67A270D31}"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7C86D0C0-B5AD-4CEE-B031-6ABB06326EFB}" type="datetimeFigureOut">
              <a:rPr lang="en-US"/>
              <a:pPr>
                <a:defRPr/>
              </a:pPr>
              <a:t>3/9/2010</a:t>
            </a:fld>
            <a:endParaRPr lang="en-CA"/>
          </a:p>
        </p:txBody>
      </p:sp>
      <p:sp>
        <p:nvSpPr>
          <p:cNvPr id="6" name="Footer Placeholder 21"/>
          <p:cNvSpPr>
            <a:spLocks noGrp="1"/>
          </p:cNvSpPr>
          <p:nvPr>
            <p:ph type="ftr" sz="quarter" idx="11"/>
          </p:nvPr>
        </p:nvSpPr>
        <p:spPr/>
        <p:txBody>
          <a:bodyPr/>
          <a:lstStyle>
            <a:lvl1pPr>
              <a:defRPr/>
            </a:lvl1pPr>
          </a:lstStyle>
          <a:p>
            <a:pPr>
              <a:defRPr/>
            </a:pPr>
            <a:endParaRPr lang="en-CA"/>
          </a:p>
        </p:txBody>
      </p:sp>
      <p:sp>
        <p:nvSpPr>
          <p:cNvPr id="7" name="Slide Number Placeholder 17"/>
          <p:cNvSpPr>
            <a:spLocks noGrp="1"/>
          </p:cNvSpPr>
          <p:nvPr>
            <p:ph type="sldNum" sz="quarter" idx="12"/>
          </p:nvPr>
        </p:nvSpPr>
        <p:spPr/>
        <p:txBody>
          <a:bodyPr/>
          <a:lstStyle>
            <a:lvl1pPr>
              <a:defRPr/>
            </a:lvl1pPr>
          </a:lstStyle>
          <a:p>
            <a:pPr>
              <a:defRPr/>
            </a:pPr>
            <a:fld id="{43C265F8-C94D-49D1-895F-91AC605FE3B7}"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5E48105D-5F80-4BFB-9653-DF51285BC2B5}" type="datetimeFigureOut">
              <a:rPr lang="en-US"/>
              <a:pPr>
                <a:defRPr/>
              </a:pPr>
              <a:t>3/9/2010</a:t>
            </a:fld>
            <a:endParaRPr lang="en-CA"/>
          </a:p>
        </p:txBody>
      </p:sp>
      <p:sp>
        <p:nvSpPr>
          <p:cNvPr id="10" name="Footer Placeholder 5"/>
          <p:cNvSpPr>
            <a:spLocks noGrp="1"/>
          </p:cNvSpPr>
          <p:nvPr>
            <p:ph type="ftr" sz="quarter" idx="11"/>
          </p:nvPr>
        </p:nvSpPr>
        <p:spPr/>
        <p:txBody>
          <a:bodyPr/>
          <a:lstStyle>
            <a:lvl1pPr>
              <a:defRPr/>
            </a:lvl1pPr>
          </a:lstStyle>
          <a:p>
            <a:pPr>
              <a:defRPr/>
            </a:pPr>
            <a:endParaRPr lang="en-CA"/>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E87F98BC-DF20-4009-9CB4-2B01C8832AD3}"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89A71B3C-9EF2-447A-9BA0-C40C5A2354A0}" type="datetimeFigureOut">
              <a:rPr lang="en-US"/>
              <a:pPr>
                <a:defRPr/>
              </a:pPr>
              <a:t>3/9/2010</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DAC9E62A-5428-41AF-B6C6-781CFF97210B}" type="slidenum">
              <a:rPr lang="en-CA"/>
              <a:pPr>
                <a:defRPr/>
              </a:pPr>
              <a:t>‹#›</a:t>
            </a:fld>
            <a:endParaRPr lang="en-CA"/>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84" r:id="rId1"/>
    <p:sldLayoutId id="2147483676" r:id="rId2"/>
    <p:sldLayoutId id="2147483685" r:id="rId3"/>
    <p:sldLayoutId id="2147483677" r:id="rId4"/>
    <p:sldLayoutId id="2147483678" r:id="rId5"/>
    <p:sldLayoutId id="2147483679" r:id="rId6"/>
    <p:sldLayoutId id="2147483680" r:id="rId7"/>
    <p:sldLayoutId id="2147483681" r:id="rId8"/>
    <p:sldLayoutId id="2147483686" r:id="rId9"/>
    <p:sldLayoutId id="2147483682" r:id="rId10"/>
    <p:sldLayoutId id="2147483683"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C:\Documents%20and%20Settings\ahitchcock\Desktop\Third%20Academy\Professional\ADHDCure.wmv"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t>Special Needs</a:t>
            </a:r>
            <a:endParaRPr lang="en-CA" dirty="0"/>
          </a:p>
        </p:txBody>
      </p:sp>
      <p:sp>
        <p:nvSpPr>
          <p:cNvPr id="13314" name="Subtitle 2"/>
          <p:cNvSpPr>
            <a:spLocks noGrp="1"/>
          </p:cNvSpPr>
          <p:nvPr>
            <p:ph type="subTitle" idx="1"/>
          </p:nvPr>
        </p:nvSpPr>
        <p:spPr>
          <a:xfrm>
            <a:off x="533400" y="3228975"/>
            <a:ext cx="7854950" cy="1752600"/>
          </a:xfrm>
        </p:spPr>
        <p:txBody>
          <a:bodyPr/>
          <a:lstStyle/>
          <a:p>
            <a:pPr marR="0" eaLnBrk="1" hangingPunct="1"/>
            <a:r>
              <a:rPr lang="en-US" smtClean="0"/>
              <a:t>The Third Academy</a:t>
            </a:r>
          </a:p>
          <a:p>
            <a:pPr marR="0" eaLnBrk="1" hangingPunct="1"/>
            <a:endParaRPr lang="en-US" sz="1600" smtClean="0"/>
          </a:p>
          <a:p>
            <a:pPr marR="0" eaLnBrk="1" hangingPunct="1"/>
            <a:r>
              <a:rPr lang="en-US" sz="1600" smtClean="0"/>
              <a:t>Presented by: </a:t>
            </a:r>
          </a:p>
          <a:p>
            <a:pPr marR="0" eaLnBrk="1" hangingPunct="1"/>
            <a:r>
              <a:rPr lang="en-US" sz="1600" smtClean="0"/>
              <a:t>Andy Hitchcock &amp; Karamee Stange</a:t>
            </a:r>
            <a:endParaRPr lang="en-CA" sz="1600" smtClean="0"/>
          </a:p>
        </p:txBody>
      </p:sp>
      <p:pic>
        <p:nvPicPr>
          <p:cNvPr id="13315" name="Picture 3" descr="logo.gif"/>
          <p:cNvPicPr>
            <a:picLocks noChangeAspect="1"/>
          </p:cNvPicPr>
          <p:nvPr/>
        </p:nvPicPr>
        <p:blipFill>
          <a:blip r:embed="rId2"/>
          <a:srcRect/>
          <a:stretch>
            <a:fillRect/>
          </a:stretch>
        </p:blipFill>
        <p:spPr bwMode="auto">
          <a:xfrm>
            <a:off x="457200" y="914400"/>
            <a:ext cx="3733800" cy="5268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534400" cy="914400"/>
          </a:xfrm>
        </p:spPr>
        <p:txBody>
          <a:bodyPr>
            <a:normAutofit fontScale="90000"/>
          </a:bodyPr>
          <a:lstStyle/>
          <a:p>
            <a:pPr eaLnBrk="1" fontAlgn="auto" hangingPunct="1">
              <a:spcAft>
                <a:spcPts val="0"/>
              </a:spcAft>
              <a:defRPr/>
            </a:pPr>
            <a:r>
              <a:rPr lang="en-US" dirty="0" smtClean="0"/>
              <a:t>AD/HD – </a:t>
            </a:r>
            <a:r>
              <a:rPr lang="en-US" sz="3600" dirty="0" smtClean="0"/>
              <a:t>Attention Deficit Hyperactive Disorder</a:t>
            </a:r>
            <a:endParaRPr lang="en-CA" sz="3600" dirty="0"/>
          </a:p>
        </p:txBody>
      </p:sp>
      <p:sp>
        <p:nvSpPr>
          <p:cNvPr id="22530" name="Content Placeholder 2"/>
          <p:cNvSpPr>
            <a:spLocks noGrp="1"/>
          </p:cNvSpPr>
          <p:nvPr>
            <p:ph idx="1"/>
          </p:nvPr>
        </p:nvSpPr>
        <p:spPr/>
        <p:txBody>
          <a:bodyPr/>
          <a:lstStyle/>
          <a:p>
            <a:pPr eaLnBrk="1" hangingPunct="1">
              <a:buFont typeface="Wingdings 2" pitchFamily="18" charset="2"/>
              <a:buNone/>
            </a:pPr>
            <a:r>
              <a:rPr lang="en-US" sz="3200" b="1" smtClean="0"/>
              <a:t>What is it?:</a:t>
            </a:r>
          </a:p>
          <a:p>
            <a:pPr eaLnBrk="1" hangingPunct="1"/>
            <a:r>
              <a:rPr lang="en-US" sz="1200" smtClean="0"/>
              <a:t>ADHD stands for Attention-Deficit/Hyperactivity Disorder.  There are three types;</a:t>
            </a:r>
          </a:p>
          <a:p>
            <a:pPr eaLnBrk="1" hangingPunct="1"/>
            <a:r>
              <a:rPr lang="en-US" sz="1200" smtClean="0"/>
              <a:t>Attention-Deficit/Hyperactivity disorder, Combined Type</a:t>
            </a:r>
          </a:p>
          <a:p>
            <a:pPr eaLnBrk="1" hangingPunct="1"/>
            <a:r>
              <a:rPr lang="en-US" sz="1200" smtClean="0"/>
              <a:t>Attention-Deficit/Hyperactivity disorder, Predominantly Inattentive Type</a:t>
            </a:r>
          </a:p>
          <a:p>
            <a:pPr eaLnBrk="1" hangingPunct="1"/>
            <a:r>
              <a:rPr lang="en-US" sz="1200" smtClean="0"/>
              <a:t>Attention-Deficit/Hyperactivity disorder, Predominantly Hyperactive-Impulsive Type.</a:t>
            </a:r>
          </a:p>
          <a:p>
            <a:pPr eaLnBrk="1" hangingPunct="1"/>
            <a:r>
              <a:rPr lang="en-US" sz="1200" smtClean="0"/>
              <a:t>A few of the characteristics associated with ADHD- inattentive are;</a:t>
            </a:r>
          </a:p>
          <a:p>
            <a:pPr marL="742950" lvl="1" indent="-285750" eaLnBrk="1" hangingPunct="1"/>
            <a:r>
              <a:rPr lang="en-US" sz="1200" smtClean="0"/>
              <a:t>Often has difficulty sustaining attention in tasks or play activities.</a:t>
            </a:r>
          </a:p>
          <a:p>
            <a:pPr marL="742950" lvl="1" indent="-285750" eaLnBrk="1" hangingPunct="1"/>
            <a:r>
              <a:rPr lang="en-US" sz="1200" smtClean="0"/>
              <a:t>Is often easily distracted by extraneous stimuli</a:t>
            </a:r>
          </a:p>
          <a:p>
            <a:pPr marL="742950" lvl="1" indent="-285750" eaLnBrk="1" hangingPunct="1"/>
            <a:r>
              <a:rPr lang="en-US" sz="1200" smtClean="0"/>
              <a:t>Is often forgetful in daily activities</a:t>
            </a:r>
          </a:p>
          <a:p>
            <a:pPr eaLnBrk="1" hangingPunct="1"/>
            <a:r>
              <a:rPr lang="en-US" sz="1200" smtClean="0"/>
              <a:t>A few of the characteristics associated with ADHD- Hyperactivity-impulsivity are;</a:t>
            </a:r>
          </a:p>
          <a:p>
            <a:pPr eaLnBrk="1" hangingPunct="1"/>
            <a:r>
              <a:rPr lang="en-US" sz="1200" smtClean="0"/>
              <a:t>Hyperactivity</a:t>
            </a:r>
          </a:p>
          <a:p>
            <a:pPr eaLnBrk="1" hangingPunct="1"/>
            <a:r>
              <a:rPr lang="en-US" sz="1200" smtClean="0"/>
              <a:t>Often has difficulty playing or engaging in leisure activities quietly</a:t>
            </a:r>
          </a:p>
          <a:p>
            <a:pPr eaLnBrk="1" hangingPunct="1"/>
            <a:r>
              <a:rPr lang="en-US" sz="1200" smtClean="0"/>
              <a:t>Often talks excessively</a:t>
            </a:r>
          </a:p>
          <a:p>
            <a:pPr eaLnBrk="1" hangingPunct="1"/>
            <a:r>
              <a:rPr lang="en-US" sz="1200" smtClean="0"/>
              <a:t>Impulsivity</a:t>
            </a:r>
          </a:p>
          <a:p>
            <a:pPr eaLnBrk="1" hangingPunct="1"/>
            <a:r>
              <a:rPr lang="en-US" sz="1200" smtClean="0"/>
              <a:t>Often blurts out answers before questions have been completed</a:t>
            </a:r>
          </a:p>
          <a:p>
            <a:pPr eaLnBrk="1" hangingPunct="1"/>
            <a:r>
              <a:rPr lang="en-US" sz="1200" smtClean="0"/>
              <a:t>Often has difficulty awaiting turn</a:t>
            </a:r>
          </a:p>
          <a:p>
            <a:pPr eaLnBrk="1" hangingPunct="1"/>
            <a:r>
              <a:rPr lang="en-US" sz="1200" smtClean="0"/>
              <a:t>Often interrupts or intrudes on others (butts into conversations or games)</a:t>
            </a:r>
          </a:p>
          <a:p>
            <a:pPr eaLnBrk="1" hangingPunct="1"/>
            <a:r>
              <a:rPr lang="en-US" sz="1200" smtClean="0"/>
              <a:t>The combined type would mean that they show characteristics from all of the above categories.  A child who has been diagnosed with ADHD of any type must exhibit at least 6 or more of the symptoms listed in the DSM-IV.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p:cNvSpPr>
            <a:spLocks noGrp="1"/>
          </p:cNvSpPr>
          <p:nvPr>
            <p:ph idx="1"/>
          </p:nvPr>
        </p:nvSpPr>
        <p:spPr/>
        <p:txBody>
          <a:bodyPr/>
          <a:lstStyle/>
          <a:p>
            <a:pPr eaLnBrk="1" hangingPunct="1">
              <a:buFont typeface="Wingdings 2" pitchFamily="18" charset="2"/>
              <a:buNone/>
            </a:pPr>
            <a:r>
              <a:rPr lang="en-US" sz="3200" b="1" smtClean="0"/>
              <a:t>What it looks like:</a:t>
            </a:r>
          </a:p>
          <a:p>
            <a:pPr eaLnBrk="1" hangingPunct="1">
              <a:buFont typeface="Wingdings 2" pitchFamily="18" charset="2"/>
              <a:buNone/>
            </a:pPr>
            <a:endParaRPr lang="en-US" sz="1200" b="1" smtClean="0">
              <a:solidFill>
                <a:srgbClr val="0B5395"/>
              </a:solidFill>
            </a:endParaRPr>
          </a:p>
          <a:p>
            <a:pPr eaLnBrk="1" hangingPunct="1"/>
            <a:r>
              <a:rPr lang="en-US" sz="1400" b="1" smtClean="0"/>
              <a:t>A child who begins swimming before instructions are given and always butts in line or swims out of turn.</a:t>
            </a:r>
          </a:p>
          <a:p>
            <a:pPr eaLnBrk="1" hangingPunct="1"/>
            <a:r>
              <a:rPr lang="en-US" sz="1400" b="1" smtClean="0"/>
              <a:t>A child who does not listen to instructions and does there own thing even after being told several times what to do.</a:t>
            </a:r>
          </a:p>
          <a:p>
            <a:pPr eaLnBrk="1" hangingPunct="1"/>
            <a:r>
              <a:rPr lang="en-US" sz="1400" b="1" smtClean="0"/>
              <a:t>A child who is constantly involved in your business and the business of others and cannot recognize that this is annoying the other person involved.</a:t>
            </a:r>
            <a:r>
              <a:rPr lang="en-US" sz="1400" smtClean="0"/>
              <a:t> </a:t>
            </a:r>
            <a:endParaRPr lang="en-CA" sz="1400" smtClean="0"/>
          </a:p>
        </p:txBody>
      </p:sp>
      <p:sp>
        <p:nvSpPr>
          <p:cNvPr id="7" name="Title 1"/>
          <p:cNvSpPr txBox="1">
            <a:spLocks/>
          </p:cNvSpPr>
          <p:nvPr/>
        </p:nvSpPr>
        <p:spPr>
          <a:xfrm>
            <a:off x="381000" y="609600"/>
            <a:ext cx="8534400" cy="914400"/>
          </a:xfrm>
          <a:prstGeom prst="rect">
            <a:avLst/>
          </a:prstGeom>
        </p:spPr>
        <p:txBody>
          <a:bodyPr lIns="0" rIns="0" bIns="0" anchor="b">
            <a:normAutofit fontScale="90000"/>
          </a:bodyPr>
          <a:lstStyle/>
          <a:p>
            <a:pPr fontAlgn="auto">
              <a:spcAft>
                <a:spcPts val="0"/>
              </a:spcAft>
              <a:defRPr/>
            </a:pPr>
            <a:r>
              <a:rPr lang="en-US" sz="5000">
                <a:solidFill>
                  <a:schemeClr val="tx2"/>
                </a:solidFill>
                <a:latin typeface="+mj-lt"/>
                <a:ea typeface="+mj-ea"/>
                <a:cs typeface="+mj-cs"/>
              </a:rPr>
              <a:t>AD/HD – </a:t>
            </a:r>
            <a:r>
              <a:rPr lang="en-US" sz="3600">
                <a:solidFill>
                  <a:schemeClr val="tx2"/>
                </a:solidFill>
                <a:latin typeface="+mj-lt"/>
                <a:ea typeface="+mj-ea"/>
                <a:cs typeface="+mj-cs"/>
              </a:rPr>
              <a:t>Attention Deficit Hyperactive Disorder</a:t>
            </a:r>
            <a:endParaRPr lang="en-CA" sz="3600"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5"/>
          <p:cNvSpPr>
            <a:spLocks noGrp="1"/>
          </p:cNvSpPr>
          <p:nvPr>
            <p:ph idx="1"/>
          </p:nvPr>
        </p:nvSpPr>
        <p:spPr>
          <a:xfrm>
            <a:off x="457200" y="1935163"/>
            <a:ext cx="8229600" cy="3973512"/>
          </a:xfrm>
        </p:spPr>
        <p:txBody>
          <a:bodyPr>
            <a:spAutoFit/>
          </a:bodyPr>
          <a:lstStyle/>
          <a:p>
            <a:pPr eaLnBrk="1" hangingPunct="1"/>
            <a:r>
              <a:rPr lang="en-US" sz="3200" b="1" smtClean="0"/>
              <a:t>Strategies:</a:t>
            </a:r>
          </a:p>
          <a:p>
            <a:pPr eaLnBrk="1" hangingPunct="1"/>
            <a:endParaRPr lang="en-US" sz="1200" b="1" smtClean="0"/>
          </a:p>
          <a:p>
            <a:pPr eaLnBrk="1" hangingPunct="1"/>
            <a:r>
              <a:rPr lang="en-US" smtClean="0"/>
              <a:t>Strategies</a:t>
            </a:r>
          </a:p>
          <a:p>
            <a:pPr eaLnBrk="1" hangingPunct="1"/>
            <a:r>
              <a:rPr lang="en-US" smtClean="0"/>
              <a:t>Establish eye contact </a:t>
            </a:r>
          </a:p>
          <a:p>
            <a:pPr eaLnBrk="1" hangingPunct="1"/>
            <a:r>
              <a:rPr lang="en-US" smtClean="0"/>
              <a:t>Clarify for understanding ( Andrea can you please show the class what back stroke is)</a:t>
            </a:r>
          </a:p>
          <a:p>
            <a:pPr eaLnBrk="1" hangingPunct="1"/>
            <a:r>
              <a:rPr lang="en-US" smtClean="0"/>
              <a:t>Assign the student a buddy</a:t>
            </a:r>
          </a:p>
          <a:p>
            <a:pPr eaLnBrk="1" hangingPunct="1"/>
            <a:r>
              <a:rPr lang="en-US" smtClean="0"/>
              <a:t>Provide visual cues (demonstrate exactly what you would like to see)</a:t>
            </a:r>
          </a:p>
        </p:txBody>
      </p:sp>
      <p:sp>
        <p:nvSpPr>
          <p:cNvPr id="8" name="Title 1"/>
          <p:cNvSpPr>
            <a:spLocks noGrp="1"/>
          </p:cNvSpPr>
          <p:nvPr>
            <p:ph type="title"/>
          </p:nvPr>
        </p:nvSpPr>
        <p:spPr>
          <a:xfrm>
            <a:off x="381000" y="609600"/>
            <a:ext cx="8534400" cy="914400"/>
          </a:xfrm>
        </p:spPr>
        <p:txBody>
          <a:bodyPr>
            <a:normAutofit fontScale="90000"/>
          </a:bodyPr>
          <a:lstStyle/>
          <a:p>
            <a:pPr eaLnBrk="1" fontAlgn="auto" hangingPunct="1">
              <a:spcAft>
                <a:spcPts val="0"/>
              </a:spcAft>
              <a:defRPr/>
            </a:pPr>
            <a:r>
              <a:rPr lang="en-US" dirty="0" smtClean="0"/>
              <a:t>AD/HD – </a:t>
            </a:r>
            <a:r>
              <a:rPr lang="en-US" sz="3600" dirty="0" smtClean="0"/>
              <a:t>Attention Deficit Hyperactive Disorder</a:t>
            </a:r>
            <a:endParaRPr lang="en-CA"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p:cNvSpPr>
          <p:nvPr>
            <p:ph type="title"/>
          </p:nvPr>
        </p:nvSpPr>
        <p:spPr/>
        <p:txBody>
          <a:bodyPr/>
          <a:lstStyle/>
          <a:p>
            <a:pPr eaLnBrk="1" hangingPunct="1"/>
            <a:endParaRPr lang="en-US" smtClean="0"/>
          </a:p>
        </p:txBody>
      </p:sp>
      <p:sp>
        <p:nvSpPr>
          <p:cNvPr id="25602" name="Rectangle 3"/>
          <p:cNvSpPr>
            <a:spLocks noGrp="1"/>
          </p:cNvSpPr>
          <p:nvPr>
            <p:ph type="body" idx="1"/>
          </p:nvPr>
        </p:nvSpPr>
        <p:spPr/>
        <p:txBody>
          <a:bodyPr/>
          <a:lstStyle/>
          <a:p>
            <a:pPr eaLnBrk="1" hangingPunct="1">
              <a:buFont typeface="Wingdings 2" pitchFamily="18" charset="2"/>
              <a:buNone/>
            </a:pPr>
            <a:r>
              <a:rPr lang="en-US" sz="4800" smtClean="0"/>
              <a:t>How many AD-HD kids does it take to change a light bulb?  </a:t>
            </a:r>
          </a:p>
          <a:p>
            <a:pPr eaLnBrk="1" hangingPunct="1">
              <a:buFont typeface="Wingdings 2" pitchFamily="18" charset="2"/>
              <a:buNone/>
            </a:pPr>
            <a:endParaRPr lang="en-US" sz="4800" smtClean="0"/>
          </a:p>
          <a:p>
            <a:pPr eaLnBrk="1" hangingPunct="1"/>
            <a:endParaRPr lang="en-US" sz="48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p:txBody>
          <a:bodyPr/>
          <a:lstStyle/>
          <a:p>
            <a:endParaRPr lang="en-US" smtClean="0"/>
          </a:p>
        </p:txBody>
      </p:sp>
      <p:sp>
        <p:nvSpPr>
          <p:cNvPr id="45059" name="Rectangle 3"/>
          <p:cNvSpPr>
            <a:spLocks noGrp="1"/>
          </p:cNvSpPr>
          <p:nvPr>
            <p:ph type="body" idx="1"/>
          </p:nvPr>
        </p:nvSpPr>
        <p:spPr/>
        <p:txBody>
          <a:bodyPr/>
          <a:lstStyle/>
          <a:p>
            <a:pPr>
              <a:buFont typeface="Wingdings 2" pitchFamily="18" charset="2"/>
              <a:buNone/>
            </a:pPr>
            <a:r>
              <a:rPr lang="en-US" sz="4800" smtClean="0"/>
              <a:t>Can I go to the park?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mtClean="0"/>
              <a:t>ODD – </a:t>
            </a:r>
            <a:r>
              <a:rPr lang="en-US" sz="3600" smtClean="0"/>
              <a:t>Oppositional Defiant Disorder</a:t>
            </a:r>
            <a:endParaRPr lang="en-CA" sz="3600" smtClean="0"/>
          </a:p>
        </p:txBody>
      </p:sp>
      <p:sp>
        <p:nvSpPr>
          <p:cNvPr id="26626" name="Content Placeholder 2"/>
          <p:cNvSpPr>
            <a:spLocks noGrp="1"/>
          </p:cNvSpPr>
          <p:nvPr>
            <p:ph idx="1"/>
          </p:nvPr>
        </p:nvSpPr>
        <p:spPr>
          <a:xfrm>
            <a:off x="457200" y="1935163"/>
            <a:ext cx="8077200" cy="2713037"/>
          </a:xfrm>
        </p:spPr>
        <p:txBody>
          <a:bodyPr/>
          <a:lstStyle/>
          <a:p>
            <a:pPr eaLnBrk="1" hangingPunct="1">
              <a:buFont typeface="Wingdings 2" pitchFamily="18" charset="2"/>
              <a:buNone/>
            </a:pPr>
            <a:r>
              <a:rPr lang="en-US" sz="3200" b="1" smtClean="0"/>
              <a:t>What is it?:</a:t>
            </a:r>
          </a:p>
          <a:p>
            <a:pPr eaLnBrk="1" hangingPunct="1"/>
            <a:r>
              <a:rPr lang="en-US" sz="2000" smtClean="0"/>
              <a:t>A social disorder in which individuals are almost constantly in opposition towards others especially when dealing with authority figures.</a:t>
            </a:r>
          </a:p>
          <a:p>
            <a:pPr eaLnBrk="1" hangingPunct="1"/>
            <a:r>
              <a:rPr lang="en-US" sz="2000" smtClean="0"/>
              <a:t>Almost every thing is opposed and disagreed with from the trivial to the significant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eaLnBrk="1" hangingPunct="1"/>
            <a:r>
              <a:rPr lang="en-US" smtClean="0"/>
              <a:t>ODD – </a:t>
            </a:r>
            <a:r>
              <a:rPr lang="en-US" sz="3600" smtClean="0"/>
              <a:t>Oppositional Defiant Disorder</a:t>
            </a:r>
            <a:endParaRPr lang="en-CA" sz="3600" smtClean="0"/>
          </a:p>
        </p:txBody>
      </p:sp>
      <p:sp>
        <p:nvSpPr>
          <p:cNvPr id="3" name="Content Placeholder 2"/>
          <p:cNvSpPr>
            <a:spLocks noGrp="1"/>
          </p:cNvSpPr>
          <p:nvPr>
            <p:ph idx="1"/>
          </p:nvPr>
        </p:nvSpPr>
        <p:spPr>
          <a:xfrm>
            <a:off x="457200" y="1935163"/>
            <a:ext cx="8153400" cy="4389437"/>
          </a:xfrm>
        </p:spPr>
        <p:txBody>
          <a:bodyPr>
            <a:normAutofit/>
          </a:bodyPr>
          <a:lstStyle/>
          <a:p>
            <a:pPr marL="274320" indent="-274320" eaLnBrk="1" fontAlgn="auto" hangingPunct="1">
              <a:spcAft>
                <a:spcPts val="0"/>
              </a:spcAft>
              <a:buClr>
                <a:schemeClr val="accent3"/>
              </a:buClr>
              <a:buFont typeface="Wingdings 2"/>
              <a:buNone/>
              <a:defRPr/>
            </a:pPr>
            <a:r>
              <a:rPr lang="en-US" sz="3200" b="1" dirty="0" smtClean="0"/>
              <a:t>What it looks like:</a:t>
            </a:r>
          </a:p>
          <a:p>
            <a:pPr marL="274320" indent="-274320" eaLnBrk="1" fontAlgn="auto" hangingPunct="1">
              <a:spcAft>
                <a:spcPts val="0"/>
              </a:spcAft>
              <a:buClr>
                <a:schemeClr val="accent3"/>
              </a:buClr>
              <a:buFont typeface="Wingdings 2"/>
              <a:buNone/>
              <a:defRPr/>
            </a:pPr>
            <a:endParaRPr lang="en-US" sz="1200" b="1" dirty="0" smtClean="0">
              <a:solidFill>
                <a:schemeClr val="accent1">
                  <a:lumMod val="75000"/>
                </a:schemeClr>
              </a:solidFill>
            </a:endParaRPr>
          </a:p>
          <a:p>
            <a:pPr marL="274320" indent="-274320" eaLnBrk="1" fontAlgn="auto" hangingPunct="1">
              <a:spcAft>
                <a:spcPts val="0"/>
              </a:spcAft>
              <a:buClr>
                <a:schemeClr val="accent3"/>
              </a:buClr>
              <a:buFont typeface="Wingdings 2"/>
              <a:buChar char=""/>
              <a:defRPr/>
            </a:pPr>
            <a:r>
              <a:rPr lang="en-US" sz="2000" b="1" dirty="0" smtClean="0"/>
              <a:t>These are the people who consistently argue with you over almost anything</a:t>
            </a:r>
            <a:endParaRPr lang="en-CA" sz="20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US" smtClean="0"/>
              <a:t>ODD – </a:t>
            </a:r>
            <a:r>
              <a:rPr lang="en-US" sz="3600" smtClean="0"/>
              <a:t>Oppositional Defiant Disorder</a:t>
            </a:r>
            <a:endParaRPr lang="en-CA" sz="3600" smtClean="0"/>
          </a:p>
        </p:txBody>
      </p:sp>
      <p:sp>
        <p:nvSpPr>
          <p:cNvPr id="28674" name="TextBox 6"/>
          <p:cNvSpPr txBox="1">
            <a:spLocks noChangeArrowheads="1"/>
          </p:cNvSpPr>
          <p:nvPr/>
        </p:nvSpPr>
        <p:spPr bwMode="auto">
          <a:xfrm>
            <a:off x="533400" y="2057400"/>
            <a:ext cx="8001000" cy="2616200"/>
          </a:xfrm>
          <a:prstGeom prst="rect">
            <a:avLst/>
          </a:prstGeom>
          <a:noFill/>
          <a:ln w="9525">
            <a:noFill/>
            <a:miter lim="800000"/>
            <a:headEnd/>
            <a:tailEnd/>
          </a:ln>
        </p:spPr>
        <p:txBody>
          <a:bodyPr>
            <a:spAutoFit/>
          </a:bodyPr>
          <a:lstStyle/>
          <a:p>
            <a:r>
              <a:rPr lang="en-US" sz="3200" b="1">
                <a:latin typeface="Constantia" pitchFamily="18" charset="0"/>
              </a:rPr>
              <a:t>Strategies:</a:t>
            </a:r>
          </a:p>
          <a:p>
            <a:endParaRPr lang="en-US" sz="1200" b="1">
              <a:latin typeface="Constantia" pitchFamily="18" charset="0"/>
            </a:endParaRPr>
          </a:p>
          <a:p>
            <a:pPr>
              <a:buFont typeface="Arial" charset="0"/>
              <a:buChar char="•"/>
            </a:pPr>
            <a:r>
              <a:rPr lang="en-US" sz="2000">
                <a:latin typeface="Constantia" pitchFamily="18" charset="0"/>
              </a:rPr>
              <a:t>AVOID POWER STRUGGLES!</a:t>
            </a:r>
          </a:p>
          <a:p>
            <a:pPr>
              <a:buFont typeface="Arial" charset="0"/>
              <a:buChar char="•"/>
            </a:pPr>
            <a:r>
              <a:rPr lang="en-US" sz="2000">
                <a:latin typeface="Constantia" pitchFamily="18" charset="0"/>
              </a:rPr>
              <a:t>Do not get sucked into debates!</a:t>
            </a:r>
          </a:p>
          <a:p>
            <a:pPr>
              <a:buFont typeface="Arial" charset="0"/>
              <a:buChar char="•"/>
            </a:pPr>
            <a:r>
              <a:rPr lang="en-US" sz="2000">
                <a:latin typeface="Constantia" pitchFamily="18" charset="0"/>
              </a:rPr>
              <a:t>State things in a matter of fact way and explain the consequences of a desired choice and an undesired choice</a:t>
            </a:r>
          </a:p>
          <a:p>
            <a:pPr>
              <a:buFont typeface="Arial" charset="0"/>
              <a:buChar char="•"/>
            </a:pPr>
            <a:r>
              <a:rPr lang="en-US" sz="2000">
                <a:latin typeface="Constantia" pitchFamily="18" charset="0"/>
              </a:rPr>
              <a:t>Be careful of the negative choice explanations…be reasonable, realistic and capable of following through on what you say…be consistent!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en-US" smtClean="0"/>
              <a:t>OCD – </a:t>
            </a:r>
            <a:r>
              <a:rPr lang="en-US" sz="4000" smtClean="0"/>
              <a:t>Obsessive Compulsive Disorder</a:t>
            </a:r>
            <a:endParaRPr lang="en-CA" sz="4000" smtClean="0"/>
          </a:p>
        </p:txBody>
      </p:sp>
      <p:sp>
        <p:nvSpPr>
          <p:cNvPr id="29698" name="Content Placeholder 2"/>
          <p:cNvSpPr>
            <a:spLocks noGrp="1"/>
          </p:cNvSpPr>
          <p:nvPr>
            <p:ph idx="1"/>
          </p:nvPr>
        </p:nvSpPr>
        <p:spPr/>
        <p:txBody>
          <a:bodyPr/>
          <a:lstStyle/>
          <a:p>
            <a:pPr eaLnBrk="1" hangingPunct="1">
              <a:buFont typeface="Wingdings 2" pitchFamily="18" charset="2"/>
              <a:buNone/>
            </a:pPr>
            <a:r>
              <a:rPr lang="en-US" sz="3200" b="1" smtClean="0"/>
              <a:t>What is it?:</a:t>
            </a:r>
          </a:p>
          <a:p>
            <a:pPr eaLnBrk="1" hangingPunct="1"/>
            <a:r>
              <a:rPr lang="en-US" sz="2000" smtClean="0"/>
              <a:t>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None/>
              <a:defRPr/>
            </a:pPr>
            <a:r>
              <a:rPr lang="en-US" sz="3200" b="1" dirty="0" smtClean="0"/>
              <a:t>What it looks like:</a:t>
            </a:r>
          </a:p>
          <a:p>
            <a:pPr marL="274320" indent="-274320" eaLnBrk="1" fontAlgn="auto" hangingPunct="1">
              <a:spcAft>
                <a:spcPts val="0"/>
              </a:spcAft>
              <a:buClr>
                <a:schemeClr val="accent3"/>
              </a:buClr>
              <a:buFont typeface="Wingdings 2"/>
              <a:buNone/>
              <a:defRPr/>
            </a:pPr>
            <a:endParaRPr lang="en-US" sz="1200" b="1" dirty="0" smtClean="0">
              <a:solidFill>
                <a:schemeClr val="accent1">
                  <a:lumMod val="75000"/>
                </a:schemeClr>
              </a:solidFill>
            </a:endParaRPr>
          </a:p>
          <a:p>
            <a:pPr marL="274320" indent="-274320" eaLnBrk="1" fontAlgn="auto" hangingPunct="1">
              <a:spcAft>
                <a:spcPts val="0"/>
              </a:spcAft>
              <a:buClr>
                <a:schemeClr val="accent3"/>
              </a:buClr>
              <a:buFont typeface="Wingdings 2"/>
              <a:buChar char=""/>
              <a:defRPr/>
            </a:pPr>
            <a:r>
              <a:rPr lang="en-US" sz="2000" b="1" dirty="0" err="1" smtClean="0"/>
              <a:t>Thes</a:t>
            </a:r>
            <a:endParaRPr lang="en-CA" sz="2000" b="1" dirty="0"/>
          </a:p>
        </p:txBody>
      </p:sp>
      <p:sp>
        <p:nvSpPr>
          <p:cNvPr id="30722" name="Title 1"/>
          <p:cNvSpPr>
            <a:spLocks noGrp="1"/>
          </p:cNvSpPr>
          <p:nvPr>
            <p:ph type="title"/>
          </p:nvPr>
        </p:nvSpPr>
        <p:spPr/>
        <p:txBody>
          <a:bodyPr/>
          <a:lstStyle/>
          <a:p>
            <a:pPr eaLnBrk="1" hangingPunct="1"/>
            <a:r>
              <a:rPr lang="en-US" smtClean="0"/>
              <a:t>OCD – </a:t>
            </a:r>
            <a:r>
              <a:rPr lang="en-US" sz="4000" smtClean="0"/>
              <a:t>Obsessive Compulsive Disorder</a:t>
            </a:r>
            <a:endParaRPr lang="en-CA" sz="40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algn="ctr" eaLnBrk="1" hangingPunct="1"/>
            <a:r>
              <a:rPr lang="en-US" smtClean="0"/>
              <a:t>Agenda</a:t>
            </a:r>
            <a:endParaRPr lang="en-CA" smtClean="0"/>
          </a:p>
        </p:txBody>
      </p:sp>
      <p:sp>
        <p:nvSpPr>
          <p:cNvPr id="3" name="Content Placeholder 2"/>
          <p:cNvSpPr>
            <a:spLocks noGrp="1"/>
          </p:cNvSpPr>
          <p:nvPr>
            <p:ph idx="1"/>
          </p:nvPr>
        </p:nvSpPr>
        <p:spPr/>
        <p:txBody>
          <a:bodyPr>
            <a:normAutofit fontScale="85000" lnSpcReduction="20000"/>
          </a:bodyPr>
          <a:lstStyle/>
          <a:p>
            <a:pPr marL="274320" indent="-274320" eaLnBrk="1" fontAlgn="auto" hangingPunct="1">
              <a:spcAft>
                <a:spcPts val="0"/>
              </a:spcAft>
              <a:buClr>
                <a:schemeClr val="accent3"/>
              </a:buClr>
              <a:buFont typeface="Wingdings 2"/>
              <a:buChar char=""/>
              <a:defRPr/>
            </a:pPr>
            <a:r>
              <a:rPr lang="en-US" dirty="0" smtClean="0"/>
              <a:t>Introduction</a:t>
            </a:r>
          </a:p>
          <a:p>
            <a:pPr marL="274320" indent="-274320" eaLnBrk="1" fontAlgn="auto" hangingPunct="1">
              <a:spcAft>
                <a:spcPts val="0"/>
              </a:spcAft>
              <a:buClr>
                <a:schemeClr val="accent3"/>
              </a:buClr>
              <a:buFont typeface="Wingdings 2"/>
              <a:buChar char=""/>
              <a:defRPr/>
            </a:pPr>
            <a:r>
              <a:rPr lang="en-US" dirty="0" smtClean="0"/>
              <a:t>The wrong approach</a:t>
            </a:r>
          </a:p>
          <a:p>
            <a:pPr marL="274320" indent="-274320" eaLnBrk="1" fontAlgn="auto" hangingPunct="1">
              <a:spcAft>
                <a:spcPts val="0"/>
              </a:spcAft>
              <a:buClr>
                <a:schemeClr val="accent3"/>
              </a:buClr>
              <a:buFont typeface="Wingdings 2"/>
              <a:buChar char=""/>
              <a:defRPr/>
            </a:pPr>
            <a:r>
              <a:rPr lang="en-US" dirty="0" smtClean="0"/>
              <a:t>Empathy exercise</a:t>
            </a:r>
          </a:p>
          <a:p>
            <a:pPr marL="274320" indent="-274320" eaLnBrk="1" fontAlgn="auto" hangingPunct="1">
              <a:spcAft>
                <a:spcPts val="0"/>
              </a:spcAft>
              <a:buClr>
                <a:schemeClr val="accent3"/>
              </a:buClr>
              <a:buFont typeface="Wingdings 2"/>
              <a:buChar char=""/>
              <a:defRPr/>
            </a:pPr>
            <a:r>
              <a:rPr lang="en-US" dirty="0" smtClean="0"/>
              <a:t>Basic Learning Disabilities</a:t>
            </a:r>
          </a:p>
          <a:p>
            <a:pPr marL="274320" indent="-274320" eaLnBrk="1" fontAlgn="auto" hangingPunct="1">
              <a:spcAft>
                <a:spcPts val="0"/>
              </a:spcAft>
              <a:buClr>
                <a:schemeClr val="accent3"/>
              </a:buClr>
              <a:buFont typeface="Wingdings 2"/>
              <a:buChar char=""/>
              <a:defRPr/>
            </a:pPr>
            <a:r>
              <a:rPr lang="en-US" dirty="0" smtClean="0"/>
              <a:t>Autism/Asperger’s</a:t>
            </a:r>
          </a:p>
          <a:p>
            <a:pPr marL="274320" indent="-274320" eaLnBrk="1" fontAlgn="auto" hangingPunct="1">
              <a:spcAft>
                <a:spcPts val="0"/>
              </a:spcAft>
              <a:buClr>
                <a:schemeClr val="accent3"/>
              </a:buClr>
              <a:buFont typeface="Wingdings 2"/>
              <a:buChar char=""/>
              <a:defRPr/>
            </a:pPr>
            <a:r>
              <a:rPr lang="en-US" dirty="0" smtClean="0"/>
              <a:t>AD/HD</a:t>
            </a:r>
          </a:p>
          <a:p>
            <a:pPr marL="274320" indent="-274320" eaLnBrk="1" fontAlgn="auto" hangingPunct="1">
              <a:spcAft>
                <a:spcPts val="0"/>
              </a:spcAft>
              <a:buClr>
                <a:schemeClr val="accent3"/>
              </a:buClr>
              <a:buFont typeface="Wingdings 2"/>
              <a:buChar char=""/>
              <a:defRPr/>
            </a:pPr>
            <a:r>
              <a:rPr lang="en-US" dirty="0" smtClean="0"/>
              <a:t>ODD</a:t>
            </a:r>
          </a:p>
          <a:p>
            <a:pPr marL="274320" indent="-274320" eaLnBrk="1" fontAlgn="auto" hangingPunct="1">
              <a:spcAft>
                <a:spcPts val="0"/>
              </a:spcAft>
              <a:buClr>
                <a:schemeClr val="accent3"/>
              </a:buClr>
              <a:buFont typeface="Wingdings 2"/>
              <a:buChar char=""/>
              <a:defRPr/>
            </a:pPr>
            <a:r>
              <a:rPr lang="en-US" dirty="0" smtClean="0"/>
              <a:t>OCD</a:t>
            </a:r>
          </a:p>
          <a:p>
            <a:pPr marL="274320" indent="-274320" eaLnBrk="1" fontAlgn="auto" hangingPunct="1">
              <a:spcAft>
                <a:spcPts val="0"/>
              </a:spcAft>
              <a:buClr>
                <a:schemeClr val="accent3"/>
              </a:buClr>
              <a:buFont typeface="Wingdings 2"/>
              <a:buChar char=""/>
              <a:defRPr/>
            </a:pPr>
            <a:r>
              <a:rPr lang="en-US" dirty="0" smtClean="0"/>
              <a:t>Tourettes</a:t>
            </a:r>
          </a:p>
          <a:p>
            <a:pPr marL="274320" indent="-274320" eaLnBrk="1" fontAlgn="auto" hangingPunct="1">
              <a:spcAft>
                <a:spcPts val="0"/>
              </a:spcAft>
              <a:buClr>
                <a:schemeClr val="accent3"/>
              </a:buClr>
              <a:buFont typeface="Wingdings 2"/>
              <a:buChar char=""/>
              <a:defRPr/>
            </a:pPr>
            <a:r>
              <a:rPr lang="en-US" dirty="0" smtClean="0"/>
              <a:t>FASD</a:t>
            </a:r>
          </a:p>
          <a:p>
            <a:pPr marL="274320" indent="-274320" eaLnBrk="1" fontAlgn="auto" hangingPunct="1">
              <a:spcAft>
                <a:spcPts val="0"/>
              </a:spcAft>
              <a:buClr>
                <a:schemeClr val="accent3"/>
              </a:buClr>
              <a:buFont typeface="Wingdings 2"/>
              <a:buChar char=""/>
              <a:defRPr/>
            </a:pPr>
            <a:r>
              <a:rPr lang="en-US" dirty="0" smtClean="0"/>
              <a:t>General considerations</a:t>
            </a:r>
          </a:p>
          <a:p>
            <a:pPr marL="274320" indent="-274320" eaLnBrk="1" fontAlgn="auto" hangingPunct="1">
              <a:spcAft>
                <a:spcPts val="0"/>
              </a:spcAft>
              <a:buClr>
                <a:schemeClr val="accent3"/>
              </a:buClr>
              <a:buFont typeface="Wingdings 2"/>
              <a:buChar char=""/>
              <a:defRPr/>
            </a:pPr>
            <a:r>
              <a:rPr lang="en-US" dirty="0" smtClean="0"/>
              <a:t>Discussion</a:t>
            </a:r>
          </a:p>
          <a:p>
            <a:pPr marL="274320" indent="-274320" eaLnBrk="1" fontAlgn="auto" hangingPunct="1">
              <a:spcAft>
                <a:spcPts val="0"/>
              </a:spcAft>
              <a:buClr>
                <a:schemeClr val="accent3"/>
              </a:buClr>
              <a:buFont typeface="Wingdings 2"/>
              <a:buChar char=""/>
              <a:defRPr/>
            </a:pPr>
            <a:r>
              <a:rPr lang="en-US" dirty="0" smtClean="0"/>
              <a:t>Additional Resources</a:t>
            </a:r>
          </a:p>
          <a:p>
            <a:pPr marL="274320" indent="-274320" eaLnBrk="1" fontAlgn="auto" hangingPunct="1">
              <a:spcAft>
                <a:spcPts val="0"/>
              </a:spcAft>
              <a:buClr>
                <a:schemeClr val="accent3"/>
              </a:buClr>
              <a:buFont typeface="Wingdings 2"/>
              <a:buChar char=""/>
              <a:defRPr/>
            </a:pPr>
            <a:endParaRPr lang="en-US" dirty="0" smtClean="0"/>
          </a:p>
          <a:p>
            <a:pPr marL="274320" indent="-274320" eaLnBrk="1" fontAlgn="auto" hangingPunct="1">
              <a:spcAft>
                <a:spcPts val="0"/>
              </a:spcAft>
              <a:buClr>
                <a:schemeClr val="accent3"/>
              </a:buClr>
              <a:buFont typeface="Wingdings 2"/>
              <a:buChar char=""/>
              <a:defRPr/>
            </a:pPr>
            <a:endParaRPr lang="en-US" dirty="0" smtClean="0"/>
          </a:p>
          <a:p>
            <a:pPr marL="274320" indent="-274320" eaLnBrk="1" fontAlgn="auto" hangingPunct="1">
              <a:spcAft>
                <a:spcPts val="0"/>
              </a:spcAft>
              <a:buClr>
                <a:schemeClr val="accent3"/>
              </a:buClr>
              <a:buFont typeface="Wingdings 2"/>
              <a:buChar char=""/>
              <a:defRPr/>
            </a:pPr>
            <a:endParaRPr lang="en-US" dirty="0" smtClean="0"/>
          </a:p>
          <a:p>
            <a:pPr marL="274320" indent="-274320" eaLnBrk="1" fontAlgn="auto" hangingPunct="1">
              <a:spcAft>
                <a:spcPts val="0"/>
              </a:spcAft>
              <a:buClr>
                <a:schemeClr val="accent3"/>
              </a:buClr>
              <a:buFont typeface="Wingdings 2"/>
              <a:buChar char=""/>
              <a:defRPr/>
            </a:pPr>
            <a:endParaRPr lang="en-US" dirty="0" smtClean="0"/>
          </a:p>
          <a:p>
            <a:pPr marL="274320" indent="-274320" eaLnBrk="1" fontAlgn="auto" hangingPunct="1">
              <a:spcAft>
                <a:spcPts val="0"/>
              </a:spcAft>
              <a:buClr>
                <a:schemeClr val="accent3"/>
              </a:buClr>
              <a:buFont typeface="Wingdings 2"/>
              <a:buChar char=""/>
              <a:defRPr/>
            </a:pPr>
            <a:endParaRPr lang="en-US" dirty="0" smtClean="0"/>
          </a:p>
          <a:p>
            <a:pPr marL="274320" indent="-274320" eaLnBrk="1" fontAlgn="auto" hangingPunct="1">
              <a:spcAft>
                <a:spcPts val="0"/>
              </a:spcAft>
              <a:buClr>
                <a:schemeClr val="accent3"/>
              </a:buClr>
              <a:buFont typeface="Wingdings 2"/>
              <a:buChar char=""/>
              <a:defRPr/>
            </a:pPr>
            <a:endParaRPr lang="en-C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Content Placeholder 5"/>
          <p:cNvSpPr>
            <a:spLocks noGrp="1"/>
          </p:cNvSpPr>
          <p:nvPr>
            <p:ph idx="1"/>
          </p:nvPr>
        </p:nvSpPr>
        <p:spPr>
          <a:xfrm>
            <a:off x="457200" y="1935163"/>
            <a:ext cx="8229600" cy="1176337"/>
          </a:xfrm>
        </p:spPr>
        <p:txBody>
          <a:bodyPr>
            <a:spAutoFit/>
          </a:bodyPr>
          <a:lstStyle/>
          <a:p>
            <a:pPr eaLnBrk="1" hangingPunct="1"/>
            <a:r>
              <a:rPr lang="en-US" sz="3200" b="1" smtClean="0"/>
              <a:t>Strategies:</a:t>
            </a:r>
          </a:p>
          <a:p>
            <a:pPr eaLnBrk="1" hangingPunct="1"/>
            <a:endParaRPr lang="en-US" sz="1200" b="1" smtClean="0"/>
          </a:p>
          <a:p>
            <a:pPr eaLnBrk="1" hangingPunct="1">
              <a:buFont typeface="Arial" charset="0"/>
              <a:buChar char="•"/>
            </a:pPr>
            <a:r>
              <a:rPr lang="en-US" sz="2000" smtClean="0"/>
              <a:t>AVOI</a:t>
            </a:r>
          </a:p>
        </p:txBody>
      </p:sp>
      <p:sp>
        <p:nvSpPr>
          <p:cNvPr id="31746" name="Title 1"/>
          <p:cNvSpPr>
            <a:spLocks noGrp="1"/>
          </p:cNvSpPr>
          <p:nvPr>
            <p:ph type="title"/>
          </p:nvPr>
        </p:nvSpPr>
        <p:spPr/>
        <p:txBody>
          <a:bodyPr/>
          <a:lstStyle/>
          <a:p>
            <a:pPr eaLnBrk="1" hangingPunct="1"/>
            <a:r>
              <a:rPr lang="en-US" smtClean="0"/>
              <a:t>OCD – </a:t>
            </a:r>
            <a:r>
              <a:rPr lang="en-US" sz="4000" smtClean="0"/>
              <a:t>Obsessive Compulsive Disorder</a:t>
            </a:r>
            <a:endParaRPr lang="en-CA" sz="40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n-US" smtClean="0"/>
              <a:t>Tourettes</a:t>
            </a:r>
            <a:endParaRPr lang="en-CA" smtClean="0"/>
          </a:p>
        </p:txBody>
      </p:sp>
      <p:sp>
        <p:nvSpPr>
          <p:cNvPr id="32770" name="Content Placeholder 2"/>
          <p:cNvSpPr>
            <a:spLocks noGrp="1"/>
          </p:cNvSpPr>
          <p:nvPr>
            <p:ph idx="1"/>
          </p:nvPr>
        </p:nvSpPr>
        <p:spPr/>
        <p:txBody>
          <a:bodyPr/>
          <a:lstStyle/>
          <a:p>
            <a:pPr eaLnBrk="1" hangingPunct="1">
              <a:buFont typeface="Wingdings 2" pitchFamily="18" charset="2"/>
              <a:buNone/>
            </a:pPr>
            <a:r>
              <a:rPr lang="en-US" sz="3200" b="1" smtClean="0"/>
              <a:t>What is it?:</a:t>
            </a:r>
          </a:p>
          <a:p>
            <a:pPr eaLnBrk="1" hangingPunct="1"/>
            <a:r>
              <a:rPr lang="en-US" sz="2000" smtClean="0"/>
              <a:t>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n-US" smtClean="0"/>
              <a:t>Tourettes</a:t>
            </a:r>
            <a:endParaRPr lang="en-CA" smtClean="0"/>
          </a:p>
        </p:txBody>
      </p:sp>
      <p:sp>
        <p:nvSpPr>
          <p:cNvPr id="6"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None/>
              <a:defRPr/>
            </a:pPr>
            <a:r>
              <a:rPr lang="en-US" sz="3200" b="1" dirty="0" smtClean="0"/>
              <a:t>What it looks like:</a:t>
            </a:r>
          </a:p>
          <a:p>
            <a:pPr marL="274320" indent="-274320" eaLnBrk="1" fontAlgn="auto" hangingPunct="1">
              <a:spcAft>
                <a:spcPts val="0"/>
              </a:spcAft>
              <a:buClr>
                <a:schemeClr val="accent3"/>
              </a:buClr>
              <a:buFont typeface="Wingdings 2"/>
              <a:buNone/>
              <a:defRPr/>
            </a:pPr>
            <a:endParaRPr lang="en-US" sz="1200" b="1" dirty="0" smtClean="0">
              <a:solidFill>
                <a:schemeClr val="accent1">
                  <a:lumMod val="75000"/>
                </a:schemeClr>
              </a:solidFill>
            </a:endParaRPr>
          </a:p>
          <a:p>
            <a:pPr marL="274320" indent="-274320" eaLnBrk="1" fontAlgn="auto" hangingPunct="1">
              <a:spcAft>
                <a:spcPts val="0"/>
              </a:spcAft>
              <a:buClr>
                <a:schemeClr val="accent3"/>
              </a:buClr>
              <a:buFont typeface="Wingdings 2"/>
              <a:buChar char=""/>
              <a:defRPr/>
            </a:pPr>
            <a:r>
              <a:rPr lang="en-US" sz="2000" b="1" dirty="0" smtClean="0"/>
              <a:t>These</a:t>
            </a:r>
            <a:endParaRPr lang="en-CA" sz="20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US" smtClean="0"/>
              <a:t>Tourettes</a:t>
            </a:r>
            <a:endParaRPr lang="en-CA" smtClean="0"/>
          </a:p>
        </p:txBody>
      </p:sp>
      <p:sp>
        <p:nvSpPr>
          <p:cNvPr id="34818" name="Content Placeholder 5"/>
          <p:cNvSpPr>
            <a:spLocks noGrp="1"/>
          </p:cNvSpPr>
          <p:nvPr>
            <p:ph idx="1"/>
          </p:nvPr>
        </p:nvSpPr>
        <p:spPr>
          <a:xfrm>
            <a:off x="457200" y="1935163"/>
            <a:ext cx="8229600" cy="1176337"/>
          </a:xfrm>
        </p:spPr>
        <p:txBody>
          <a:bodyPr>
            <a:spAutoFit/>
          </a:bodyPr>
          <a:lstStyle/>
          <a:p>
            <a:pPr eaLnBrk="1" hangingPunct="1"/>
            <a:r>
              <a:rPr lang="en-US" sz="3200" b="1" smtClean="0"/>
              <a:t>Strategies:</a:t>
            </a:r>
          </a:p>
          <a:p>
            <a:pPr eaLnBrk="1" hangingPunct="1"/>
            <a:endParaRPr lang="en-US" sz="1200" b="1" smtClean="0"/>
          </a:p>
          <a:p>
            <a:pPr eaLnBrk="1" hangingPunct="1">
              <a:buFont typeface="Arial" charset="0"/>
              <a:buChar char="•"/>
            </a:pPr>
            <a:r>
              <a:rPr lang="en-US" sz="2000" smtClean="0"/>
              <a:t>AVOI</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FASD – </a:t>
            </a:r>
            <a:r>
              <a:rPr lang="en-US" sz="4000" dirty="0" smtClean="0"/>
              <a:t>Fetal Alcohol Spectrum Disorder</a:t>
            </a:r>
            <a:endParaRPr lang="en-CA" sz="4000" dirty="0"/>
          </a:p>
        </p:txBody>
      </p:sp>
      <p:sp>
        <p:nvSpPr>
          <p:cNvPr id="35842" name="Content Placeholder 2"/>
          <p:cNvSpPr>
            <a:spLocks noGrp="1"/>
          </p:cNvSpPr>
          <p:nvPr>
            <p:ph idx="1"/>
          </p:nvPr>
        </p:nvSpPr>
        <p:spPr/>
        <p:txBody>
          <a:bodyPr/>
          <a:lstStyle/>
          <a:p>
            <a:pPr eaLnBrk="1" hangingPunct="1">
              <a:buFont typeface="Wingdings 2" pitchFamily="18" charset="2"/>
              <a:buNone/>
            </a:pPr>
            <a:r>
              <a:rPr lang="en-US" sz="3200" b="1" smtClean="0"/>
              <a:t>What is it?:</a:t>
            </a:r>
          </a:p>
          <a:p>
            <a:pPr eaLnBrk="1" hangingPunct="1"/>
            <a:r>
              <a:rPr lang="en-US" sz="2000" smtClean="0"/>
              <a:t>A</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None/>
              <a:defRPr/>
            </a:pPr>
            <a:r>
              <a:rPr lang="en-US" sz="3200" b="1" dirty="0" smtClean="0"/>
              <a:t>What it looks like:</a:t>
            </a:r>
          </a:p>
          <a:p>
            <a:pPr marL="274320" indent="-274320" eaLnBrk="1" fontAlgn="auto" hangingPunct="1">
              <a:spcAft>
                <a:spcPts val="0"/>
              </a:spcAft>
              <a:buClr>
                <a:schemeClr val="accent3"/>
              </a:buClr>
              <a:buFont typeface="Wingdings 2"/>
              <a:buNone/>
              <a:defRPr/>
            </a:pPr>
            <a:endParaRPr lang="en-US" sz="1200" b="1" dirty="0" smtClean="0">
              <a:solidFill>
                <a:schemeClr val="accent1">
                  <a:lumMod val="75000"/>
                </a:schemeClr>
              </a:solidFill>
            </a:endParaRPr>
          </a:p>
          <a:p>
            <a:pPr marL="274320" indent="-274320" eaLnBrk="1" fontAlgn="auto" hangingPunct="1">
              <a:spcAft>
                <a:spcPts val="0"/>
              </a:spcAft>
              <a:buClr>
                <a:schemeClr val="accent3"/>
              </a:buClr>
              <a:buFont typeface="Wingdings 2"/>
              <a:buChar char=""/>
              <a:defRPr/>
            </a:pPr>
            <a:r>
              <a:rPr lang="en-US" sz="2000" b="1" dirty="0" smtClean="0"/>
              <a:t>The</a:t>
            </a:r>
            <a:endParaRPr lang="en-CA" sz="2000" b="1" dirty="0"/>
          </a:p>
        </p:txBody>
      </p:sp>
      <p:sp>
        <p:nvSpPr>
          <p:cNvPr id="8" name="Title 1"/>
          <p:cNvSpPr>
            <a:spLocks noGrp="1"/>
          </p:cNvSpPr>
          <p:nvPr>
            <p:ph type="title"/>
          </p:nvPr>
        </p:nvSpPr>
        <p:spPr/>
        <p:txBody>
          <a:bodyPr>
            <a:normAutofit fontScale="90000"/>
          </a:bodyPr>
          <a:lstStyle/>
          <a:p>
            <a:pPr eaLnBrk="1" fontAlgn="auto" hangingPunct="1">
              <a:spcAft>
                <a:spcPts val="0"/>
              </a:spcAft>
              <a:defRPr/>
            </a:pPr>
            <a:r>
              <a:rPr lang="en-US" dirty="0" smtClean="0"/>
              <a:t>FASD – </a:t>
            </a:r>
            <a:r>
              <a:rPr lang="en-US" sz="4000" dirty="0" smtClean="0"/>
              <a:t>Fetal Alcohol Spectrum Disorder</a:t>
            </a:r>
            <a:endParaRPr lang="en-CA" sz="4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Content Placeholder 5"/>
          <p:cNvSpPr>
            <a:spLocks noGrp="1"/>
          </p:cNvSpPr>
          <p:nvPr>
            <p:ph idx="1"/>
          </p:nvPr>
        </p:nvSpPr>
        <p:spPr>
          <a:xfrm>
            <a:off x="457200" y="1935163"/>
            <a:ext cx="8229600" cy="1176337"/>
          </a:xfrm>
        </p:spPr>
        <p:txBody>
          <a:bodyPr>
            <a:spAutoFit/>
          </a:bodyPr>
          <a:lstStyle/>
          <a:p>
            <a:pPr eaLnBrk="1" hangingPunct="1"/>
            <a:r>
              <a:rPr lang="en-US" sz="3200" b="1" smtClean="0"/>
              <a:t>Strategies:</a:t>
            </a:r>
          </a:p>
          <a:p>
            <a:pPr eaLnBrk="1" hangingPunct="1"/>
            <a:endParaRPr lang="en-US" sz="1200" b="1" smtClean="0"/>
          </a:p>
          <a:p>
            <a:pPr eaLnBrk="1" hangingPunct="1">
              <a:buFont typeface="Arial" charset="0"/>
              <a:buChar char="•"/>
            </a:pPr>
            <a:r>
              <a:rPr lang="en-US" sz="2000" smtClean="0"/>
              <a:t>AVOI</a:t>
            </a:r>
          </a:p>
        </p:txBody>
      </p:sp>
      <p:sp>
        <p:nvSpPr>
          <p:cNvPr id="8" name="Title 1"/>
          <p:cNvSpPr>
            <a:spLocks noGrp="1"/>
          </p:cNvSpPr>
          <p:nvPr>
            <p:ph type="title"/>
          </p:nvPr>
        </p:nvSpPr>
        <p:spPr/>
        <p:txBody>
          <a:bodyPr>
            <a:normAutofit fontScale="90000"/>
          </a:bodyPr>
          <a:lstStyle/>
          <a:p>
            <a:pPr eaLnBrk="1" fontAlgn="auto" hangingPunct="1">
              <a:spcAft>
                <a:spcPts val="0"/>
              </a:spcAft>
              <a:defRPr/>
            </a:pPr>
            <a:r>
              <a:rPr lang="en-US" dirty="0" smtClean="0"/>
              <a:t>FASD – </a:t>
            </a:r>
            <a:r>
              <a:rPr lang="en-US" sz="4000" dirty="0" smtClean="0"/>
              <a:t>Fetal Alcohol Spectrum Disorder</a:t>
            </a:r>
            <a:endParaRPr lang="en-CA" sz="4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pPr eaLnBrk="1" hangingPunct="1"/>
            <a:r>
              <a:rPr lang="en-US" smtClean="0"/>
              <a:t>General Considerations: </a:t>
            </a:r>
            <a:endParaRPr lang="en-CA" smtClean="0"/>
          </a:p>
        </p:txBody>
      </p:sp>
      <p:sp>
        <p:nvSpPr>
          <p:cNvPr id="38914" name="Content Placeholder 2"/>
          <p:cNvSpPr>
            <a:spLocks noGrp="1"/>
          </p:cNvSpPr>
          <p:nvPr>
            <p:ph idx="1"/>
          </p:nvPr>
        </p:nvSpPr>
        <p:spPr/>
        <p:txBody>
          <a:bodyPr/>
          <a:lstStyle/>
          <a:p>
            <a:pPr eaLnBrk="1" hangingPunct="1"/>
            <a:r>
              <a:rPr lang="en-US" smtClean="0"/>
              <a:t>All are individuals</a:t>
            </a:r>
          </a:p>
          <a:p>
            <a:pPr eaLnBrk="1" hangingPunct="1"/>
            <a:r>
              <a:rPr lang="en-US" smtClean="0"/>
              <a:t>Pick your battles</a:t>
            </a:r>
          </a:p>
          <a:p>
            <a:pPr eaLnBrk="1" hangingPunct="1"/>
            <a:r>
              <a:rPr lang="en-US" smtClean="0"/>
              <a:t>Chunking</a:t>
            </a:r>
          </a:p>
          <a:p>
            <a:pPr eaLnBrk="1" hangingPunct="1"/>
            <a:r>
              <a:rPr lang="en-US" smtClean="0"/>
              <a:t>Predictability</a:t>
            </a:r>
          </a:p>
          <a:p>
            <a:pPr eaLnBrk="1" hangingPunct="1"/>
            <a:r>
              <a:rPr lang="en-US" smtClean="0"/>
              <a:t>Ask for help</a:t>
            </a:r>
          </a:p>
          <a:p>
            <a:pPr eaLnBrk="1" hangingPunct="1"/>
            <a:r>
              <a:rPr lang="en-US" smtClean="0"/>
              <a:t>Do not self-diagnosis </a:t>
            </a:r>
          </a:p>
          <a:p>
            <a:pPr eaLnBrk="1" hangingPunct="1"/>
            <a:r>
              <a:rPr lang="en-US" smtClean="0"/>
              <a:t>Relationship is key but challenging </a:t>
            </a:r>
            <a:endParaRPr lang="en-CA"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pPr eaLnBrk="1" hangingPunct="1"/>
            <a:r>
              <a:rPr lang="en-US" smtClean="0"/>
              <a:t>Case/Question discussion:</a:t>
            </a:r>
            <a:endParaRPr lang="en-CA" smtClean="0"/>
          </a:p>
        </p:txBody>
      </p:sp>
      <p:sp>
        <p:nvSpPr>
          <p:cNvPr id="39938" name="Content Placeholder 2"/>
          <p:cNvSpPr>
            <a:spLocks noGrp="1"/>
          </p:cNvSpPr>
          <p:nvPr>
            <p:ph idx="1"/>
          </p:nvPr>
        </p:nvSpPr>
        <p:spPr>
          <a:xfrm>
            <a:off x="457200" y="3124200"/>
            <a:ext cx="8229600" cy="2027238"/>
          </a:xfrm>
        </p:spPr>
        <p:txBody>
          <a:bodyPr/>
          <a:lstStyle/>
          <a:p>
            <a:pPr algn="ctr" eaLnBrk="1" hangingPunct="1">
              <a:buFont typeface="Wingdings 2" pitchFamily="18" charset="2"/>
              <a:buNone/>
            </a:pPr>
            <a:r>
              <a:rPr lang="en-US" sz="8800" smtClean="0"/>
              <a:t>Ask Away!</a:t>
            </a:r>
            <a:endParaRPr lang="en-CA" sz="88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US" smtClean="0"/>
              <a:t>Helpful Resources:</a:t>
            </a:r>
            <a:endParaRPr lang="en-CA" smtClean="0"/>
          </a:p>
        </p:txBody>
      </p:sp>
      <p:sp>
        <p:nvSpPr>
          <p:cNvPr id="40962" name="Content Placeholder 2"/>
          <p:cNvSpPr>
            <a:spLocks noGrp="1"/>
          </p:cNvSpPr>
          <p:nvPr>
            <p:ph idx="1"/>
          </p:nvPr>
        </p:nvSpPr>
        <p:spPr/>
        <p:txBody>
          <a:bodyPr/>
          <a:lstStyle/>
          <a:p>
            <a:pPr eaLnBrk="1" hangingPunct="1"/>
            <a:r>
              <a:rPr lang="en-US" smtClean="0"/>
              <a:t>The Explosive Child (Book - by Dr. Greene)</a:t>
            </a:r>
          </a:p>
          <a:p>
            <a:pPr eaLnBrk="1" hangingPunct="1"/>
            <a:r>
              <a:rPr lang="en-US" smtClean="0"/>
              <a:t>BOATS online resource</a:t>
            </a:r>
          </a:p>
          <a:p>
            <a:pPr eaLnBrk="1" hangingPunct="1"/>
            <a:endParaRPr lang="en-CA"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algn="ctr" eaLnBrk="1" hangingPunct="1"/>
            <a:r>
              <a:rPr lang="en-US" smtClean="0"/>
              <a:t>The Wrong Approach</a:t>
            </a:r>
            <a:endParaRPr lang="en-CA" smtClean="0"/>
          </a:p>
        </p:txBody>
      </p:sp>
      <p:pic>
        <p:nvPicPr>
          <p:cNvPr id="4" name="ADHDCure.wmv">
            <a:hlinkClick r:id="" action="ppaction://media"/>
          </p:cNvPr>
          <p:cNvPicPr>
            <a:picLocks noGrp="1" noRot="1" noChangeAspect="1"/>
          </p:cNvPicPr>
          <p:nvPr>
            <p:ph idx="1"/>
            <a:videoFile r:link="rId1"/>
          </p:nvPr>
        </p:nvPicPr>
        <p:blipFill>
          <a:blip r:embed="rId3"/>
          <a:srcRect/>
          <a:stretch>
            <a:fillRect/>
          </a:stretch>
        </p:blipFill>
        <p:spPr>
          <a:xfrm>
            <a:off x="3048000" y="2986088"/>
            <a:ext cx="3048000" cy="22860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algn="ctr" eaLnBrk="1" hangingPunct="1"/>
            <a:r>
              <a:rPr lang="en-US" smtClean="0"/>
              <a:t>Empathy Exercise</a:t>
            </a:r>
            <a:endParaRPr lang="en-CA" smtClean="0"/>
          </a:p>
        </p:txBody>
      </p:sp>
      <p:sp>
        <p:nvSpPr>
          <p:cNvPr id="3" name="Content Placeholder 2"/>
          <p:cNvSpPr>
            <a:spLocks noGrp="1"/>
          </p:cNvSpPr>
          <p:nvPr>
            <p:ph idx="1"/>
          </p:nvPr>
        </p:nvSpPr>
        <p:spPr/>
        <p:txBody>
          <a:bodyPr>
            <a:normAutofit lnSpcReduction="10000"/>
          </a:bodyPr>
          <a:lstStyle/>
          <a:p>
            <a:pPr marL="274320" indent="-274320" eaLnBrk="1" fontAlgn="auto" hangingPunct="1">
              <a:spcAft>
                <a:spcPts val="0"/>
              </a:spcAft>
              <a:buClr>
                <a:schemeClr val="accent3"/>
              </a:buClr>
              <a:buFont typeface="Wingdings 2"/>
              <a:buChar char=""/>
              <a:defRPr/>
            </a:pPr>
            <a:r>
              <a:rPr lang="en-US" dirty="0" smtClean="0"/>
              <a:t>Write the words to O Canada</a:t>
            </a:r>
          </a:p>
          <a:p>
            <a:pPr marL="274320" indent="-274320" eaLnBrk="1" fontAlgn="auto" hangingPunct="1">
              <a:spcAft>
                <a:spcPts val="0"/>
              </a:spcAft>
              <a:buClr>
                <a:schemeClr val="accent3"/>
              </a:buClr>
              <a:buFont typeface="Wingdings 2"/>
              <a:buChar char=""/>
              <a:defRPr/>
            </a:pPr>
            <a:r>
              <a:rPr lang="en-US" dirty="0" smtClean="0"/>
              <a:t>But…..</a:t>
            </a:r>
          </a:p>
          <a:p>
            <a:pPr marL="274320" indent="-274320" eaLnBrk="1" fontAlgn="auto" hangingPunct="1">
              <a:spcAft>
                <a:spcPts val="0"/>
              </a:spcAft>
              <a:buClr>
                <a:schemeClr val="accent3"/>
              </a:buClr>
              <a:buFont typeface="Wingdings 2"/>
              <a:buChar char=""/>
              <a:defRPr/>
            </a:pPr>
            <a:r>
              <a:rPr lang="en-US" dirty="0" smtClean="0"/>
              <a:t>You obsess on details and have to cross-out every third word because it is not perfect</a:t>
            </a:r>
          </a:p>
          <a:p>
            <a:pPr marL="274320" indent="-274320" eaLnBrk="1" fontAlgn="auto" hangingPunct="1">
              <a:spcAft>
                <a:spcPts val="0"/>
              </a:spcAft>
              <a:buClr>
                <a:schemeClr val="accent3"/>
              </a:buClr>
              <a:buFont typeface="Wingdings 2"/>
              <a:buChar char=""/>
              <a:defRPr/>
            </a:pPr>
            <a:r>
              <a:rPr lang="en-US" dirty="0" smtClean="0"/>
              <a:t>When you hear one clap you have a tick by which you must tap your pinky twice on a hard surface</a:t>
            </a:r>
          </a:p>
          <a:p>
            <a:pPr marL="274320" indent="-274320" eaLnBrk="1" fontAlgn="auto" hangingPunct="1">
              <a:spcAft>
                <a:spcPts val="0"/>
              </a:spcAft>
              <a:buClr>
                <a:schemeClr val="accent3"/>
              </a:buClr>
              <a:buFont typeface="Wingdings 2"/>
              <a:buChar char=""/>
              <a:defRPr/>
            </a:pPr>
            <a:r>
              <a:rPr lang="en-US" dirty="0" smtClean="0"/>
              <a:t>When you hear two claps your hyperactivity requires you to stand up and sit down again</a:t>
            </a:r>
          </a:p>
          <a:p>
            <a:pPr marL="274320" indent="-274320" eaLnBrk="1" fontAlgn="auto" hangingPunct="1">
              <a:spcAft>
                <a:spcPts val="0"/>
              </a:spcAft>
              <a:buClr>
                <a:schemeClr val="accent3"/>
              </a:buClr>
              <a:buFont typeface="Wingdings 2"/>
              <a:buChar char=""/>
              <a:defRPr/>
            </a:pPr>
            <a:r>
              <a:rPr lang="en-US" dirty="0" smtClean="0"/>
              <a:t>Oh and by the way you only have one minute to complete the task…ready…GO!</a:t>
            </a: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rot="21073742">
            <a:off x="1112838" y="1606550"/>
            <a:ext cx="7162800" cy="1143000"/>
          </a:xfrm>
        </p:spPr>
        <p:txBody>
          <a:bodyPr/>
          <a:lstStyle/>
          <a:p>
            <a:pPr eaLnBrk="1" hangingPunct="1"/>
            <a:r>
              <a:rPr lang="en-US" sz="9600" smtClean="0"/>
              <a:t>Special Needs</a:t>
            </a:r>
            <a:br>
              <a:rPr lang="en-US" sz="9600" smtClean="0"/>
            </a:br>
            <a:r>
              <a:rPr lang="en-US" sz="3200" smtClean="0"/>
              <a:t>Presentation Format </a:t>
            </a:r>
            <a:endParaRPr lang="en-CA" sz="3200" smtClean="0"/>
          </a:p>
        </p:txBody>
      </p:sp>
      <p:sp>
        <p:nvSpPr>
          <p:cNvPr id="17410" name="TextBox 3"/>
          <p:cNvSpPr txBox="1">
            <a:spLocks noChangeArrowheads="1"/>
          </p:cNvSpPr>
          <p:nvPr/>
        </p:nvSpPr>
        <p:spPr bwMode="auto">
          <a:xfrm>
            <a:off x="685800" y="3581400"/>
            <a:ext cx="7772400" cy="1938338"/>
          </a:xfrm>
          <a:prstGeom prst="rect">
            <a:avLst/>
          </a:prstGeom>
          <a:noFill/>
          <a:ln w="9525">
            <a:noFill/>
            <a:miter lim="800000"/>
            <a:headEnd/>
            <a:tailEnd/>
          </a:ln>
        </p:spPr>
        <p:txBody>
          <a:bodyPr>
            <a:spAutoFit/>
          </a:bodyPr>
          <a:lstStyle/>
          <a:p>
            <a:r>
              <a:rPr lang="en-US" sz="4000">
                <a:latin typeface="Constantia" pitchFamily="18" charset="0"/>
              </a:rPr>
              <a:t>What is it?</a:t>
            </a:r>
          </a:p>
          <a:p>
            <a:r>
              <a:rPr lang="en-US" sz="4000">
                <a:latin typeface="Constantia" pitchFamily="18" charset="0"/>
              </a:rPr>
              <a:t>What does it look like?</a:t>
            </a:r>
          </a:p>
          <a:p>
            <a:r>
              <a:rPr lang="en-US" sz="4000">
                <a:latin typeface="Constantia" pitchFamily="18" charset="0"/>
              </a:rPr>
              <a:t>How do I deal with it? (Strategies)</a:t>
            </a:r>
            <a:endParaRPr lang="en-CA" sz="4000">
              <a:latin typeface="Constanti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smtClean="0"/>
              <a:t>LD – </a:t>
            </a:r>
            <a:r>
              <a:rPr lang="en-US" sz="3600" smtClean="0"/>
              <a:t>Learning Disability</a:t>
            </a:r>
            <a:endParaRPr lang="en-CA" sz="3600" smtClean="0"/>
          </a:p>
        </p:txBody>
      </p:sp>
      <p:sp>
        <p:nvSpPr>
          <p:cNvPr id="18434" name="Content Placeholder 2"/>
          <p:cNvSpPr>
            <a:spLocks noGrp="1"/>
          </p:cNvSpPr>
          <p:nvPr>
            <p:ph idx="1"/>
          </p:nvPr>
        </p:nvSpPr>
        <p:spPr/>
        <p:txBody>
          <a:bodyPr/>
          <a:lstStyle/>
          <a:p>
            <a:pPr eaLnBrk="1" hangingPunct="1"/>
            <a:r>
              <a:rPr lang="en-US" sz="2400" smtClean="0"/>
              <a:t>Some children are diagnosed with a learning disability (reading, math). This is not the same thing as ADHD. This should not restrict there ability to understand and participate in swimming activities.</a:t>
            </a:r>
          </a:p>
          <a:p>
            <a:pPr eaLnBrk="1" hangingPunct="1"/>
            <a:r>
              <a:rPr lang="en-US" sz="2400" smtClean="0"/>
              <a:t>Other children have Cognitive delays (lower IQ (mild, moderate, severe), which are different from learning disabilities.  These students may have difficulty understanding what is being asked and may need it repeated and demonstrated several times for several days before they will understand.  They generally have difficulties with there short term memory. </a:t>
            </a:r>
            <a:endParaRPr lang="en-CA" sz="24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n-US" smtClean="0"/>
              <a:t>Autism / Asperger's</a:t>
            </a:r>
            <a:endParaRPr lang="en-CA" smtClean="0"/>
          </a:p>
        </p:txBody>
      </p:sp>
      <p:sp>
        <p:nvSpPr>
          <p:cNvPr id="19458" name="Content Placeholder 2"/>
          <p:cNvSpPr>
            <a:spLocks noGrp="1"/>
          </p:cNvSpPr>
          <p:nvPr>
            <p:ph idx="1"/>
          </p:nvPr>
        </p:nvSpPr>
        <p:spPr/>
        <p:txBody>
          <a:bodyPr/>
          <a:lstStyle/>
          <a:p>
            <a:pPr marL="495300" indent="-495300" eaLnBrk="1" hangingPunct="1">
              <a:buFont typeface="Wingdings 2" pitchFamily="18" charset="2"/>
              <a:buNone/>
            </a:pPr>
            <a:r>
              <a:rPr lang="en-US" sz="3200" b="1" smtClean="0"/>
              <a:t>What is it?:</a:t>
            </a:r>
          </a:p>
          <a:p>
            <a:pPr marL="914400" lvl="1" indent="-457200" eaLnBrk="1" hangingPunct="1"/>
            <a:r>
              <a:rPr lang="en-US" smtClean="0"/>
              <a:t>impairment in social interaction </a:t>
            </a:r>
          </a:p>
          <a:p>
            <a:pPr marL="914400" lvl="1" indent="-457200" eaLnBrk="1" hangingPunct="1"/>
            <a:r>
              <a:rPr lang="en-US" smtClean="0"/>
              <a:t>impairments in communication </a:t>
            </a:r>
          </a:p>
          <a:p>
            <a:pPr marL="914400" lvl="1" indent="-457200" eaLnBrk="1" hangingPunct="1"/>
            <a:r>
              <a:rPr lang="en-US" smtClean="0"/>
              <a:t>restricted repetitive and stereotyped patterns of behaviour (hand flapping) * This is not something the child will get bored of.</a:t>
            </a:r>
          </a:p>
          <a:p>
            <a:pPr marL="495300" indent="-495300" eaLnBrk="1" hangingPunct="1"/>
            <a:endParaRPr lang="en-US" sz="20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t>Autism / Asperger's</a:t>
            </a:r>
            <a:endParaRPr lang="en-CA" smtClean="0"/>
          </a:p>
        </p:txBody>
      </p:sp>
      <p:sp>
        <p:nvSpPr>
          <p:cNvPr id="20482" name="Content Placeholder 2"/>
          <p:cNvSpPr>
            <a:spLocks noGrp="1"/>
          </p:cNvSpPr>
          <p:nvPr>
            <p:ph idx="1"/>
          </p:nvPr>
        </p:nvSpPr>
        <p:spPr/>
        <p:txBody>
          <a:bodyPr/>
          <a:lstStyle/>
          <a:p>
            <a:pPr eaLnBrk="1" hangingPunct="1">
              <a:buFont typeface="Wingdings 2" pitchFamily="18" charset="2"/>
              <a:buNone/>
            </a:pPr>
            <a:r>
              <a:rPr lang="en-US" sz="3200" b="1" smtClean="0"/>
              <a:t>What it looks like:</a:t>
            </a:r>
          </a:p>
          <a:p>
            <a:pPr eaLnBrk="1" hangingPunct="1">
              <a:buFont typeface="Wingdings 2" pitchFamily="18" charset="2"/>
              <a:buNone/>
            </a:pPr>
            <a:endParaRPr lang="en-US" sz="1200" b="1" smtClean="0">
              <a:solidFill>
                <a:srgbClr val="0B5395"/>
              </a:solidFill>
            </a:endParaRPr>
          </a:p>
          <a:p>
            <a:pPr eaLnBrk="1" hangingPunct="1"/>
            <a:r>
              <a:rPr lang="en-US" b="1" smtClean="0"/>
              <a:t>Autism is spectrum disorder.  Some children are high functioning while others are low functioning.  Autistic children are unable to clearly articulate there needs and wants and function normally with there peers.  Some have fluent speech some have difficulties speaking at all.  They have difficulty with abstract thinking and requests.</a:t>
            </a:r>
            <a:r>
              <a:rPr lang="en-US" smtClean="0"/>
              <a:t> </a:t>
            </a:r>
            <a:endParaRPr lang="en-CA"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smtClean="0"/>
              <a:t>Autism / Asperger's</a:t>
            </a:r>
            <a:endParaRPr lang="en-CA" smtClean="0"/>
          </a:p>
        </p:txBody>
      </p:sp>
      <p:sp>
        <p:nvSpPr>
          <p:cNvPr id="21506" name="Content Placeholder 4"/>
          <p:cNvSpPr>
            <a:spLocks noGrp="1"/>
          </p:cNvSpPr>
          <p:nvPr>
            <p:ph idx="1"/>
          </p:nvPr>
        </p:nvSpPr>
        <p:spPr>
          <a:xfrm>
            <a:off x="457200" y="1935163"/>
            <a:ext cx="8229600" cy="3538537"/>
          </a:xfrm>
        </p:spPr>
        <p:txBody>
          <a:bodyPr>
            <a:spAutoFit/>
          </a:bodyPr>
          <a:lstStyle/>
          <a:p>
            <a:pPr eaLnBrk="1" hangingPunct="1"/>
            <a:r>
              <a:rPr lang="en-US" sz="3200" b="1" smtClean="0"/>
              <a:t>Strategies:</a:t>
            </a:r>
          </a:p>
          <a:p>
            <a:pPr eaLnBrk="1" hangingPunct="1"/>
            <a:endParaRPr lang="en-US" sz="1200" b="1" smtClean="0"/>
          </a:p>
          <a:p>
            <a:pPr eaLnBrk="1" hangingPunct="1"/>
            <a:r>
              <a:rPr lang="en-US" sz="1600" smtClean="0"/>
              <a:t>For some Autistic children observing is the best medicine.  Allow the child to watch the activity and participate in there own way. (provided it is not negatively disruptive) </a:t>
            </a:r>
          </a:p>
          <a:p>
            <a:pPr eaLnBrk="1" hangingPunct="1"/>
            <a:r>
              <a:rPr lang="en-US" sz="1600" smtClean="0"/>
              <a:t>Assign a buddy</a:t>
            </a:r>
          </a:p>
          <a:p>
            <a:pPr eaLnBrk="1" hangingPunct="1"/>
            <a:r>
              <a:rPr lang="en-US" sz="1600" smtClean="0"/>
              <a:t>Remember that each child is different and exhibits various symptoms find a strategy that works best for that child.</a:t>
            </a:r>
          </a:p>
          <a:p>
            <a:pPr eaLnBrk="1" hangingPunct="1"/>
            <a:r>
              <a:rPr lang="en-US" sz="1600" smtClean="0"/>
              <a:t>If the repetitive behaviour is not harmful to anyone involved (including the child) let it go.</a:t>
            </a:r>
          </a:p>
          <a:p>
            <a:pPr eaLnBrk="1" hangingPunct="1"/>
            <a:r>
              <a:rPr lang="en-US" sz="1600" smtClean="0"/>
              <a:t>Be black and white</a:t>
            </a:r>
          </a:p>
          <a:p>
            <a:pPr eaLnBrk="1" hangingPunct="1"/>
            <a:r>
              <a:rPr lang="en-US" sz="1600" smtClean="0"/>
              <a:t>Aspergers is on the Autistic spectrum and is very similar.  Children with Aspergers don’t have the communication problems and are less severe in the other two categories.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115</TotalTime>
  <Words>899</Words>
  <Application>Microsoft Office PowerPoint</Application>
  <PresentationFormat>On-screen Show (4:3)</PresentationFormat>
  <Paragraphs>151</Paragraphs>
  <Slides>29</Slides>
  <Notes>0</Notes>
  <HiddenSlides>0</HiddenSlides>
  <MMClips>1</MMClips>
  <ScaleCrop>false</ScaleCrop>
  <HeadingPairs>
    <vt:vector size="6" baseType="variant">
      <vt:variant>
        <vt:lpstr>Fonts Used</vt:lpstr>
      </vt:variant>
      <vt:variant>
        <vt:i4>4</vt:i4>
      </vt:variant>
      <vt:variant>
        <vt:lpstr>Design Template</vt:lpstr>
      </vt:variant>
      <vt:variant>
        <vt:i4>4</vt:i4>
      </vt:variant>
      <vt:variant>
        <vt:lpstr>Slide Titles</vt:lpstr>
      </vt:variant>
      <vt:variant>
        <vt:i4>29</vt:i4>
      </vt:variant>
    </vt:vector>
  </HeadingPairs>
  <TitlesOfParts>
    <vt:vector size="37" baseType="lpstr">
      <vt:lpstr>Arial</vt:lpstr>
      <vt:lpstr>Calibri</vt:lpstr>
      <vt:lpstr>Constantia</vt:lpstr>
      <vt:lpstr>Wingdings 2</vt:lpstr>
      <vt:lpstr>Flow</vt:lpstr>
      <vt:lpstr>Flow</vt:lpstr>
      <vt:lpstr>Flow</vt:lpstr>
      <vt:lpstr>Flow</vt:lpstr>
      <vt:lpstr>Slide 1</vt:lpstr>
      <vt:lpstr>Agenda</vt:lpstr>
      <vt:lpstr>The Wrong Approach</vt:lpstr>
      <vt:lpstr>Empathy Exercise</vt:lpstr>
      <vt:lpstr>Special Needs Presentation Format </vt:lpstr>
      <vt:lpstr>LD – Learning Disability</vt:lpstr>
      <vt:lpstr>Autism / Asperger's</vt:lpstr>
      <vt:lpstr>Autism / Asperger's</vt:lpstr>
      <vt:lpstr>Autism / Asperger's</vt:lpstr>
      <vt:lpstr>AD/HD – Attention Deficit Hyperactive Disorder</vt:lpstr>
      <vt:lpstr>Slide 11</vt:lpstr>
      <vt:lpstr>AD/HD – Attention Deficit Hyperactive Disorder</vt:lpstr>
      <vt:lpstr>Slide 13</vt:lpstr>
      <vt:lpstr>Slide 14</vt:lpstr>
      <vt:lpstr>ODD – Oppositional Defiant Disorder</vt:lpstr>
      <vt:lpstr>ODD – Oppositional Defiant Disorder</vt:lpstr>
      <vt:lpstr>ODD – Oppositional Defiant Disorder</vt:lpstr>
      <vt:lpstr>OCD – Obsessive Compulsive Disorder</vt:lpstr>
      <vt:lpstr>OCD – Obsessive Compulsive Disorder</vt:lpstr>
      <vt:lpstr>OCD – Obsessive Compulsive Disorder</vt:lpstr>
      <vt:lpstr>Tourettes</vt:lpstr>
      <vt:lpstr>Tourettes</vt:lpstr>
      <vt:lpstr>Tourettes</vt:lpstr>
      <vt:lpstr>FASD – Fetal Alcohol Spectrum Disorder</vt:lpstr>
      <vt:lpstr>FASD – Fetal Alcohol Spectrum Disorder</vt:lpstr>
      <vt:lpstr>FASD – Fetal Alcohol Spectrum Disorder</vt:lpstr>
      <vt:lpstr>General Considerations: </vt:lpstr>
      <vt:lpstr>Case/Question discussion:</vt:lpstr>
      <vt:lpstr>Helpful Resources: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Needs</dc:title>
  <dc:creator> </dc:creator>
  <cp:lastModifiedBy>Karamee Stange</cp:lastModifiedBy>
  <cp:revision>54</cp:revision>
  <dcterms:created xsi:type="dcterms:W3CDTF">2010-02-24T21:06:29Z</dcterms:created>
  <dcterms:modified xsi:type="dcterms:W3CDTF">2010-03-09T18:04:07Z</dcterms:modified>
</cp:coreProperties>
</file>